
<file path=[Content_Types].xml><?xml version="1.0" encoding="utf-8"?>
<Types xmlns="http://schemas.openxmlformats.org/package/2006/content-types">
  <Default Extension="png" ContentType="image/png"/>
  <Default Extension="bin" ContentType="application/vnd.ms-office.activeX"/>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ctiveX/activeX1.xml" ContentType="application/vnd.ms-office.activeX+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61" r:id="rId3"/>
    <p:sldId id="299" r:id="rId4"/>
    <p:sldId id="300" r:id="rId5"/>
    <p:sldId id="291" r:id="rId6"/>
    <p:sldId id="292" r:id="rId7"/>
    <p:sldId id="293" r:id="rId8"/>
    <p:sldId id="294" r:id="rId9"/>
    <p:sldId id="260" r:id="rId10"/>
    <p:sldId id="258" r:id="rId11"/>
    <p:sldId id="305" r:id="rId12"/>
    <p:sldId id="262" r:id="rId13"/>
    <p:sldId id="263" r:id="rId14"/>
    <p:sldId id="264" r:id="rId15"/>
    <p:sldId id="265" r:id="rId16"/>
    <p:sldId id="266" r:id="rId17"/>
    <p:sldId id="267" r:id="rId18"/>
    <p:sldId id="268" r:id="rId19"/>
    <p:sldId id="307" r:id="rId20"/>
    <p:sldId id="269" r:id="rId21"/>
    <p:sldId id="270" r:id="rId22"/>
    <p:sldId id="271" r:id="rId23"/>
    <p:sldId id="272" r:id="rId24"/>
    <p:sldId id="301" r:id="rId25"/>
    <p:sldId id="302" r:id="rId26"/>
    <p:sldId id="308" r:id="rId27"/>
    <p:sldId id="303" r:id="rId28"/>
    <p:sldId id="304" r:id="rId29"/>
    <p:sldId id="275" r:id="rId30"/>
    <p:sldId id="343" r:id="rId31"/>
    <p:sldId id="309" r:id="rId32"/>
    <p:sldId id="337" r:id="rId33"/>
    <p:sldId id="339" r:id="rId34"/>
    <p:sldId id="338" r:id="rId35"/>
    <p:sldId id="276" r:id="rId36"/>
    <p:sldId id="342" r:id="rId37"/>
    <p:sldId id="277" r:id="rId38"/>
    <p:sldId id="310" r:id="rId39"/>
    <p:sldId id="311" r:id="rId40"/>
    <p:sldId id="312" r:id="rId41"/>
    <p:sldId id="313" r:id="rId42"/>
    <p:sldId id="278" r:id="rId43"/>
    <p:sldId id="314" r:id="rId44"/>
    <p:sldId id="340" r:id="rId45"/>
    <p:sldId id="315" r:id="rId46"/>
    <p:sldId id="279" r:id="rId47"/>
    <p:sldId id="341" r:id="rId48"/>
    <p:sldId id="316" r:id="rId49"/>
    <p:sldId id="317" r:id="rId50"/>
    <p:sldId id="318" r:id="rId51"/>
    <p:sldId id="280" r:id="rId52"/>
    <p:sldId id="319" r:id="rId53"/>
    <p:sldId id="320" r:id="rId54"/>
    <p:sldId id="281" r:id="rId55"/>
    <p:sldId id="282" r:id="rId56"/>
    <p:sldId id="283" r:id="rId57"/>
    <p:sldId id="285" r:id="rId58"/>
    <p:sldId id="286" r:id="rId59"/>
    <p:sldId id="323" r:id="rId60"/>
    <p:sldId id="324" r:id="rId61"/>
    <p:sldId id="325" r:id="rId62"/>
    <p:sldId id="326" r:id="rId63"/>
    <p:sldId id="327" r:id="rId64"/>
    <p:sldId id="328" r:id="rId65"/>
    <p:sldId id="329" r:id="rId66"/>
    <p:sldId id="331" r:id="rId67"/>
    <p:sldId id="334" r:id="rId68"/>
    <p:sldId id="335" r:id="rId69"/>
    <p:sldId id="336" r:id="rId70"/>
    <p:sldId id="322" r:id="rId71"/>
    <p:sldId id="321" r:id="rId7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308"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F73619-0076-4EA6-B55B-63B9FB729199}" type="datetimeFigureOut">
              <a:rPr lang="zh-CN" altLang="en-US" smtClean="0"/>
              <a:t>2021/6/26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C011E1-6683-437B-8747-7F79DC753197}" type="slidenum">
              <a:rPr lang="zh-CN" altLang="en-US" smtClean="0"/>
              <a:t>‹#›</a:t>
            </a:fld>
            <a:endParaRPr lang="zh-CN" altLang="en-US"/>
          </a:p>
        </p:txBody>
      </p:sp>
    </p:spTree>
    <p:extLst>
      <p:ext uri="{BB962C8B-B14F-4D97-AF65-F5344CB8AC3E}">
        <p14:creationId xmlns:p14="http://schemas.microsoft.com/office/powerpoint/2010/main" val="3852867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1896244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694813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4145755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09537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z="1000" b="1" smtClean="0">
              <a:solidFill>
                <a:srgbClr val="000000"/>
              </a:solidFill>
              <a:latin typeface="TimesNewRomanPSMT"/>
            </a:endParaRPr>
          </a:p>
        </p:txBody>
      </p:sp>
    </p:spTree>
    <p:extLst>
      <p:ext uri="{BB962C8B-B14F-4D97-AF65-F5344CB8AC3E}">
        <p14:creationId xmlns:p14="http://schemas.microsoft.com/office/powerpoint/2010/main" val="688419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88766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601114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C011E1-6683-437B-8747-7F79DC753197}" type="slidenum">
              <a:rPr lang="zh-CN" altLang="en-US" smtClean="0"/>
              <a:t>32</a:t>
            </a:fld>
            <a:endParaRPr lang="zh-CN" altLang="en-US"/>
          </a:p>
        </p:txBody>
      </p:sp>
    </p:spTree>
    <p:extLst>
      <p:ext uri="{BB962C8B-B14F-4D97-AF65-F5344CB8AC3E}">
        <p14:creationId xmlns:p14="http://schemas.microsoft.com/office/powerpoint/2010/main" val="2716139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美国公众长期以来都对富裕子弟或是人脉深厚家庭子女就读名牌大学颇多抱怨，认为他们在入学时要么通过暗箱操作，要么靠家人给大学捐一大笔钱，轻松跨过高高的名校门槛。</a:t>
            </a:r>
            <a:endParaRPr lang="zh-CN" altLang="en-US" dirty="0"/>
          </a:p>
        </p:txBody>
      </p:sp>
      <p:sp>
        <p:nvSpPr>
          <p:cNvPr id="4" name="灯片编号占位符 3"/>
          <p:cNvSpPr>
            <a:spLocks noGrp="1"/>
          </p:cNvSpPr>
          <p:nvPr>
            <p:ph type="sldNum" sz="quarter" idx="10"/>
          </p:nvPr>
        </p:nvSpPr>
        <p:spPr/>
        <p:txBody>
          <a:bodyPr/>
          <a:lstStyle/>
          <a:p>
            <a:fld id="{6EC011E1-6683-437B-8747-7F79DC753197}" type="slidenum">
              <a:rPr lang="zh-CN" altLang="en-US" smtClean="0"/>
              <a:t>33</a:t>
            </a:fld>
            <a:endParaRPr lang="zh-CN" altLang="en-US"/>
          </a:p>
        </p:txBody>
      </p:sp>
    </p:spTree>
    <p:extLst>
      <p:ext uri="{BB962C8B-B14F-4D97-AF65-F5344CB8AC3E}">
        <p14:creationId xmlns:p14="http://schemas.microsoft.com/office/powerpoint/2010/main" val="3596710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340513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131569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79216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92519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4134459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772874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999089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579062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776085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577927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1257712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2282269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84304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099772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390306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476637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468417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36465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766801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460110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050295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C011E1-6683-437B-8747-7F79DC753197}" type="slidenum">
              <a:rPr lang="zh-CN" altLang="en-US" smtClean="0"/>
              <a:t>10</a:t>
            </a:fld>
            <a:endParaRPr lang="zh-CN" altLang="en-US"/>
          </a:p>
        </p:txBody>
      </p:sp>
    </p:spTree>
    <p:extLst>
      <p:ext uri="{BB962C8B-B14F-4D97-AF65-F5344CB8AC3E}">
        <p14:creationId xmlns:p14="http://schemas.microsoft.com/office/powerpoint/2010/main" val="2506129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2198814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Tree>
    <p:extLst>
      <p:ext uri="{BB962C8B-B14F-4D97-AF65-F5344CB8AC3E}">
        <p14:creationId xmlns:p14="http://schemas.microsoft.com/office/powerpoint/2010/main" val="3752497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3" y="404813"/>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日期占位符 3"/>
          <p:cNvSpPr>
            <a:spLocks noGrp="1"/>
          </p:cNvSpPr>
          <p:nvPr>
            <p:ph type="dt" sz="half" idx="10"/>
          </p:nvPr>
        </p:nvSpPr>
        <p:spPr/>
        <p:txBody>
          <a:bodyPr/>
          <a:lstStyle>
            <a:lvl1pPr>
              <a:defRPr/>
            </a:lvl1pPr>
          </a:lstStyle>
          <a:p>
            <a:pPr>
              <a:defRPr/>
            </a:pPr>
            <a:fld id="{E482BC47-DE0E-48BE-A4F6-F095D9AB8CE6}" type="datetimeFigureOut">
              <a:rPr lang="zh-CN" altLang="en-US"/>
              <a:pPr>
                <a:defRPr/>
              </a:pPr>
              <a:t>2021/6/26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C6CCAD0-E908-4D11-9913-E5C6DD2CE9DE}" type="slidenum">
              <a:rPr lang="zh-CN" altLang="en-US"/>
              <a:pPr>
                <a:defRPr/>
              </a:pPr>
              <a:t>‹#›</a:t>
            </a:fld>
            <a:endParaRPr lang="zh-CN" altLang="en-US"/>
          </a:p>
        </p:txBody>
      </p:sp>
    </p:spTree>
    <p:extLst>
      <p:ext uri="{BB962C8B-B14F-4D97-AF65-F5344CB8AC3E}">
        <p14:creationId xmlns:p14="http://schemas.microsoft.com/office/powerpoint/2010/main" val="3183429870"/>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2021/6/26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2021/6/26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slide" Target="slide2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3.png"/><Relationship Id="rId7" Type="http://schemas.openxmlformats.org/officeDocument/2006/relationships/slide" Target="slide49.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slide" Target="slide13.xml"/><Relationship Id="rId5" Type="http://schemas.openxmlformats.org/officeDocument/2006/relationships/image" Target="../media/image4.png"/><Relationship Id="rId4" Type="http://schemas.openxmlformats.org/officeDocument/2006/relationships/slide" Target="slide15.xml"/></Relationships>
</file>

<file path=ppt/slides/_rels/slide1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19.xml"/><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slide" Target="slide20.xml"/><Relationship Id="rId5" Type="http://schemas.openxmlformats.org/officeDocument/2006/relationships/slide" Target="slide25.xml"/><Relationship Id="rId4" Type="http://schemas.openxmlformats.org/officeDocument/2006/relationships/slide" Target="slide21.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slide" Target="slide12.xml"/><Relationship Id="rId3" Type="http://schemas.openxmlformats.org/officeDocument/2006/relationships/image" Target="../media/image16.emf"/><Relationship Id="rId7" Type="http://schemas.openxmlformats.org/officeDocument/2006/relationships/image" Target="../media/image27.png"/><Relationship Id="rId12" Type="http://schemas.openxmlformats.org/officeDocument/2006/relationships/slide" Target="slide45.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slide" Target="slide37.xml"/><Relationship Id="rId5" Type="http://schemas.openxmlformats.org/officeDocument/2006/relationships/image" Target="../media/image25.emf"/><Relationship Id="rId10" Type="http://schemas.openxmlformats.org/officeDocument/2006/relationships/slide" Target="slide29.xml"/><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5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image" Target="../media/image30.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slide" Target="slide4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slide" Target="slide14.xml"/></Relationships>
</file>

<file path=ppt/slides/_rels/slide23.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0.gif"/></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7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astro.women.sohu.com/ceshi.shtml"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slide" Target="slide14.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5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22.xml"/><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image" Target="../media/image61.wmf"/><Relationship Id="rId5" Type="http://schemas.openxmlformats.org/officeDocument/2006/relationships/image" Target="../media/image4.png"/><Relationship Id="rId4" Type="http://schemas.openxmlformats.org/officeDocument/2006/relationships/notesSlide" Target="../notesSlides/notesSlide3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62.jpeg"/></Relationships>
</file>

<file path=ppt/slides/_rels/slide7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611560" y="1268760"/>
            <a:ext cx="7920878" cy="923330"/>
          </a:xfrm>
          <a:prstGeom prst="rect">
            <a:avLst/>
          </a:prstGeom>
          <a:solidFill>
            <a:schemeClr val="tx1"/>
          </a:solidFill>
        </p:spPr>
        <p:txBody>
          <a:bodyPr wrap="square" lIns="91440" tIns="45720" rIns="91440" bIns="45720">
            <a:spAutoFit/>
          </a:bodyPr>
          <a:lstStyle/>
          <a:p>
            <a:pPr algn="ctr">
              <a:tabLst>
                <a:tab pos="1524000" algn="l"/>
              </a:tabLst>
            </a:pPr>
            <a:r>
              <a:rPr lang="en-US" altLang="zh-CN" sz="5400" b="1" cap="none" spc="0" dirty="0" smtClean="0">
                <a:ln w="900" cmpd="sng">
                  <a:solidFill>
                    <a:schemeClr val="tx2">
                      <a:alpha val="55000"/>
                    </a:schemeClr>
                  </a:solidFill>
                  <a:prstDash val="solid"/>
                </a:ln>
                <a:solidFill>
                  <a:schemeClr val="accent1">
                    <a:satMod val="200000"/>
                    <a:tint val="3000"/>
                  </a:schemeClr>
                </a:solidFill>
                <a:effectLst>
                  <a:glow rad="63500">
                    <a:schemeClr val="accent5">
                      <a:satMod val="175000"/>
                      <a:alpha val="40000"/>
                    </a:schemeClr>
                  </a:glow>
                  <a:innerShdw blurRad="101600" dist="76200" dir="5400000">
                    <a:schemeClr val="accent1">
                      <a:satMod val="190000"/>
                      <a:tint val="100000"/>
                      <a:alpha val="74000"/>
                    </a:schemeClr>
                  </a:innerShdw>
                </a:effectLst>
              </a:rPr>
              <a:t>Gender</a:t>
            </a:r>
            <a:r>
              <a:rPr lang="en-US" altLang="zh-CN" sz="5400" b="1" cap="none" spc="0" dirty="0" smtClean="0">
                <a:ln w="900" cmpd="sng">
                  <a:solidFill>
                    <a:schemeClr val="accent1">
                      <a:satMod val="190000"/>
                      <a:alpha val="55000"/>
                    </a:schemeClr>
                  </a:solidFill>
                  <a:prstDash val="solid"/>
                </a:ln>
                <a:solidFill>
                  <a:schemeClr val="accent1">
                    <a:satMod val="200000"/>
                    <a:tint val="3000"/>
                  </a:schemeClr>
                </a:solidFill>
                <a:effectLst>
                  <a:glow rad="63500">
                    <a:schemeClr val="accent5">
                      <a:satMod val="175000"/>
                      <a:alpha val="40000"/>
                    </a:schemeClr>
                  </a:glow>
                  <a:innerShdw blurRad="101600" dist="76200" dir="5400000">
                    <a:schemeClr val="accent1">
                      <a:satMod val="190000"/>
                      <a:tint val="100000"/>
                      <a:alpha val="74000"/>
                    </a:schemeClr>
                  </a:innerShdw>
                </a:effectLst>
              </a:rPr>
              <a:t> Studies</a:t>
            </a:r>
            <a:endParaRPr lang="zh-CN" altLang="en-US" sz="5400" b="1" cap="none" spc="0" dirty="0">
              <a:ln w="900" cmpd="sng">
                <a:solidFill>
                  <a:schemeClr val="accent1">
                    <a:satMod val="190000"/>
                    <a:alpha val="55000"/>
                  </a:schemeClr>
                </a:solidFill>
                <a:prstDash val="solid"/>
              </a:ln>
              <a:solidFill>
                <a:schemeClr val="accent1">
                  <a:satMod val="200000"/>
                  <a:tint val="3000"/>
                </a:schemeClr>
              </a:solidFill>
              <a:effectLst>
                <a:glow rad="63500">
                  <a:schemeClr val="accent5">
                    <a:satMod val="175000"/>
                    <a:alpha val="40000"/>
                  </a:schemeClr>
                </a:glow>
                <a:innerShdw blurRad="101600" dist="76200" dir="5400000">
                  <a:schemeClr val="accent1">
                    <a:satMod val="190000"/>
                    <a:tint val="100000"/>
                    <a:alpha val="74000"/>
                  </a:schemeClr>
                </a:innerShdw>
              </a:effectLst>
            </a:endParaRPr>
          </a:p>
        </p:txBody>
      </p:sp>
      <p:sp>
        <p:nvSpPr>
          <p:cNvPr id="3" name="副标题 2"/>
          <p:cNvSpPr>
            <a:spLocks noGrp="1"/>
          </p:cNvSpPr>
          <p:nvPr>
            <p:ph type="subTitle" idx="1"/>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32856"/>
            <a:ext cx="7920879" cy="4413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95536" y="332656"/>
            <a:ext cx="3384376" cy="707886"/>
          </a:xfrm>
          <a:prstGeom prst="rect">
            <a:avLst/>
          </a:prstGeom>
          <a:noFill/>
        </p:spPr>
        <p:txBody>
          <a:bodyPr wrap="square" rtlCol="0">
            <a:spAutoFit/>
          </a:bodyPr>
          <a:lstStyle/>
          <a:p>
            <a:r>
              <a:rPr lang="en-US" altLang="zh-CN" sz="4000" b="1" dirty="0" smtClean="0">
                <a:solidFill>
                  <a:schemeClr val="tx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Unit 5</a:t>
            </a:r>
            <a:endParaRPr lang="zh-CN" altLang="en-US" sz="4000" b="1" dirty="0">
              <a:solidFill>
                <a:schemeClr val="tx2">
                  <a:lumMod val="75000"/>
                </a:schemeClr>
              </a:solidFill>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677701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539552" y="221407"/>
            <a:ext cx="8229600" cy="1143000"/>
          </a:xfrm>
        </p:spPr>
        <p:txBody>
          <a:bodyPr>
            <a:normAutofit/>
          </a:bodyPr>
          <a:lstStyle/>
          <a:p>
            <a:r>
              <a:rPr lang="en-US" altLang="zh-CN" sz="5400" b="1" dirty="0" smtClean="0">
                <a:solidFill>
                  <a:schemeClr val="bg1"/>
                </a:solidFill>
              </a:rPr>
              <a:t>Cultural Notes</a:t>
            </a:r>
            <a:endParaRPr lang="zh-CN" altLang="en-US" sz="5400" b="1" dirty="0">
              <a:solidFill>
                <a:schemeClr val="bg1"/>
              </a:solidFill>
            </a:endParaRPr>
          </a:p>
        </p:txBody>
      </p:sp>
      <p:sp>
        <p:nvSpPr>
          <p:cNvPr id="3" name="内容占位符 2"/>
          <p:cNvSpPr>
            <a:spLocks noGrp="1"/>
          </p:cNvSpPr>
          <p:nvPr>
            <p:ph idx="1"/>
          </p:nvPr>
        </p:nvSpPr>
        <p:spPr>
          <a:xfrm>
            <a:off x="3779912" y="1786814"/>
            <a:ext cx="5112568" cy="4525963"/>
          </a:xfrm>
        </p:spPr>
        <p:txBody>
          <a:bodyPr>
            <a:noAutofit/>
          </a:bodyPr>
          <a:lstStyle/>
          <a:p>
            <a:pPr marL="0" indent="0">
              <a:buNone/>
            </a:pPr>
            <a:r>
              <a:rPr lang="en-US" altLang="zh-CN" sz="1800" dirty="0">
                <a:latin typeface="Times New Roman" panose="02020603050405020304" pitchFamily="18" charset="0"/>
                <a:cs typeface="Times New Roman" panose="02020603050405020304" pitchFamily="18" charset="0"/>
              </a:rPr>
              <a:t>WATCHING THE </a:t>
            </a:r>
            <a:r>
              <a:rPr lang="en-US" altLang="zh-CN" sz="1800" dirty="0" smtClean="0">
                <a:latin typeface="Times New Roman" panose="02020603050405020304" pitchFamily="18" charset="0"/>
                <a:cs typeface="Times New Roman" panose="02020603050405020304" pitchFamily="18" charset="0"/>
              </a:rPr>
              <a:t>ENGLISH, the </a:t>
            </a:r>
            <a:r>
              <a:rPr lang="en-US" altLang="zh-CN" sz="1800" dirty="0">
                <a:latin typeface="Times New Roman" panose="02020603050405020304" pitchFamily="18" charset="0"/>
                <a:cs typeface="Times New Roman" panose="02020603050405020304" pitchFamily="18" charset="0"/>
              </a:rPr>
              <a:t>best-selling 2008 </a:t>
            </a:r>
            <a:r>
              <a:rPr lang="en-US" altLang="zh-CN" sz="1800" dirty="0" smtClean="0">
                <a:latin typeface="Times New Roman" panose="02020603050405020304" pitchFamily="18" charset="0"/>
                <a:cs typeface="Times New Roman" panose="02020603050405020304" pitchFamily="18" charset="0"/>
              </a:rPr>
              <a:t>book, is </a:t>
            </a:r>
            <a:r>
              <a:rPr lang="en-US" altLang="zh-CN" sz="1800" dirty="0">
                <a:latin typeface="Times New Roman" panose="02020603050405020304" pitchFamily="18" charset="0"/>
                <a:cs typeface="Times New Roman" panose="02020603050405020304" pitchFamily="18" charset="0"/>
              </a:rPr>
              <a:t>a cultural description of English ways of communicating (on topics like the weather or money) and behaving (at home, in the workplace or in the pub). She observes people’s </a:t>
            </a:r>
            <a:r>
              <a:rPr lang="en-US" altLang="zh-CN" sz="1800" dirty="0" err="1">
                <a:latin typeface="Times New Roman" panose="02020603050405020304" pitchFamily="18" charset="0"/>
                <a:cs typeface="Times New Roman" panose="02020603050405020304" pitchFamily="18" charset="0"/>
              </a:rPr>
              <a:t>behaviour</a:t>
            </a:r>
            <a:r>
              <a:rPr lang="en-US" altLang="zh-CN" sz="1800" dirty="0">
                <a:latin typeface="Times New Roman" panose="02020603050405020304" pitchFamily="18" charset="0"/>
                <a:cs typeface="Times New Roman" panose="02020603050405020304" pitchFamily="18" charset="0"/>
              </a:rPr>
              <a:t>, but also, as a social scientist, interviews people and conducts social experiments to reveal the social rules or underlying codes and customs. Other topics in the book include dress codes, ways of eating, queuing, and — the extract here — social gossip</a:t>
            </a:r>
            <a:r>
              <a:rPr lang="en-US" altLang="zh-CN" sz="1800" dirty="0" smtClean="0">
                <a:latin typeface="Times New Roman" panose="02020603050405020304" pitchFamily="18" charset="0"/>
                <a:cs typeface="Times New Roman" panose="02020603050405020304" pitchFamily="18" charset="0"/>
              </a:rPr>
              <a:t>.</a:t>
            </a:r>
          </a:p>
          <a:p>
            <a:pPr marL="0" indent="0">
              <a:buNone/>
            </a:pPr>
            <a:r>
              <a:rPr lang="en-US" altLang="zh-CN" sz="1800" dirty="0">
                <a:latin typeface="Times New Roman" panose="02020603050405020304" pitchFamily="18" charset="0"/>
                <a:cs typeface="Times New Roman" panose="02020603050405020304" pitchFamily="18" charset="0"/>
              </a:rPr>
              <a:t>WATCHING THE ENGLISH has sold more than half a million copies and has been translated into many languages. Not only a worldwide bestseller, but also a set text for university anthropology courses, WATCHING THE ENGLISH has been widely praised as a revealing and entertaining dissection of the English national character.</a:t>
            </a:r>
            <a:endParaRPr lang="zh-CN" altLang="en-US" sz="1800" dirty="0">
              <a:latin typeface="Times New Roman" panose="02020603050405020304" pitchFamily="18" charset="0"/>
              <a:cs typeface="Times New Roman" panose="02020603050405020304" pitchFamily="18" charset="0"/>
            </a:endParaRPr>
          </a:p>
        </p:txBody>
      </p:sp>
      <p:pic>
        <p:nvPicPr>
          <p:cNvPr id="3080" name="Picture 8" descr="https://images-na.ssl-images-amazon.com/images/I/5131HjI8N8L._SX323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772816"/>
            <a:ext cx="3167633" cy="465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9124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19" y="2924944"/>
            <a:ext cx="7717797" cy="3561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endParaRPr lang="zh-CN" altLang="en-US"/>
          </a:p>
        </p:txBody>
      </p:sp>
      <p:pic>
        <p:nvPicPr>
          <p:cNvPr id="1026" name="Picture 2" descr="“gossip”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9" y="2708920"/>
            <a:ext cx="8026294" cy="37773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smtClean="0">
                <a:solidFill>
                  <a:schemeClr val="bg1"/>
                </a:solidFill>
              </a:rPr>
              <a:t>Text Organization</a:t>
            </a:r>
            <a:endParaRPr lang="en-US" altLang="zh-CN" sz="5400" b="1" dirty="0" smtClean="0">
              <a:solidFill>
                <a:schemeClr val="bg1"/>
              </a:solidFill>
            </a:endParaRPr>
          </a:p>
        </p:txBody>
      </p:sp>
      <p:pic>
        <p:nvPicPr>
          <p:cNvPr id="1028" name="Picture 4">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1628800"/>
            <a:ext cx="3724275" cy="936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761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1000"/>
                                        <p:tgtEl>
                                          <p:spTgt spid="1027"/>
                                        </p:tgtEl>
                                      </p:cBhvr>
                                    </p:animEffect>
                                    <p:anim calcmode="lin" valueType="num">
                                      <p:cBhvr>
                                        <p:cTn id="15" dur="1000" fill="hold"/>
                                        <p:tgtEl>
                                          <p:spTgt spid="1027"/>
                                        </p:tgtEl>
                                        <p:attrNameLst>
                                          <p:attrName>ppt_x</p:attrName>
                                        </p:attrNameLst>
                                      </p:cBhvr>
                                      <p:tavLst>
                                        <p:tav tm="0">
                                          <p:val>
                                            <p:strVal val="#ppt_x"/>
                                          </p:val>
                                        </p:tav>
                                        <p:tav tm="100000">
                                          <p:val>
                                            <p:strVal val="#ppt_x"/>
                                          </p:val>
                                        </p:tav>
                                      </p:tavLst>
                                    </p:anim>
                                    <p:anim calcmode="lin" valueType="num">
                                      <p:cBhvr>
                                        <p:cTn id="16"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anim calcmode="lin" valueType="num">
                                      <p:cBhvr>
                                        <p:cTn id="22" dur="1000" fill="hold"/>
                                        <p:tgtEl>
                                          <p:spTgt spid="1026"/>
                                        </p:tgtEl>
                                        <p:attrNameLst>
                                          <p:attrName>ppt_x</p:attrName>
                                        </p:attrNameLst>
                                      </p:cBhvr>
                                      <p:tavLst>
                                        <p:tav tm="0">
                                          <p:val>
                                            <p:strVal val="#ppt_x"/>
                                          </p:val>
                                        </p:tav>
                                        <p:tav tm="100000">
                                          <p:val>
                                            <p:strVal val="#ppt_x"/>
                                          </p:val>
                                        </p:tav>
                                      </p:tavLst>
                                    </p:anim>
                                    <p:anim calcmode="lin" valueType="num">
                                      <p:cBhvr>
                                        <p:cTn id="2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540571"/>
            <a:ext cx="4752528" cy="2496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627" name="Rectangle 3"/>
          <p:cNvSpPr>
            <a:spLocks noGrp="1"/>
          </p:cNvSpPr>
          <p:nvPr>
            <p:ph type="title"/>
          </p:nvPr>
        </p:nvSpPr>
        <p:spPr>
          <a:xfrm>
            <a:off x="480263" y="396826"/>
            <a:ext cx="8229600" cy="792162"/>
          </a:xfrm>
        </p:spPr>
        <p:txBody>
          <a:bodyPr>
            <a:noAutofit/>
          </a:bodyPr>
          <a:lstStyle/>
          <a:p>
            <a:pPr eaLnBrk="1" hangingPunct="1"/>
            <a:r>
              <a:rPr lang="en-US" altLang="zh-CN" sz="5400" b="1" dirty="0" smtClean="0">
                <a:solidFill>
                  <a:schemeClr val="bg1"/>
                </a:solidFill>
              </a:rPr>
              <a:t>Text Organization</a:t>
            </a:r>
          </a:p>
        </p:txBody>
      </p:sp>
      <p:grpSp>
        <p:nvGrpSpPr>
          <p:cNvPr id="26632" name="Group 80"/>
          <p:cNvGrpSpPr>
            <a:grpSpLocks/>
          </p:cNvGrpSpPr>
          <p:nvPr/>
        </p:nvGrpSpPr>
        <p:grpSpPr bwMode="auto">
          <a:xfrm>
            <a:off x="579893" y="4690268"/>
            <a:ext cx="2376488" cy="935038"/>
            <a:chOff x="720" y="2112"/>
            <a:chExt cx="1440" cy="1680"/>
          </a:xfrm>
        </p:grpSpPr>
        <p:sp>
          <p:nvSpPr>
            <p:cNvPr id="26661" name="AutoShape 81">
              <a:hlinkClick r:id="rId6" action="ppaction://hlinksldjump"/>
            </p:cNvPr>
            <p:cNvSpPr>
              <a:spLocks noChangeArrowheads="1"/>
            </p:cNvSpPr>
            <p:nvPr/>
          </p:nvSpPr>
          <p:spPr bwMode="auto">
            <a:xfrm>
              <a:off x="720" y="2112"/>
              <a:ext cx="1440" cy="1680"/>
            </a:xfrm>
            <a:prstGeom prst="roundRect">
              <a:avLst>
                <a:gd name="adj" fmla="val 16667"/>
              </a:avLst>
            </a:prstGeom>
            <a:noFill/>
            <a:ln w="38100">
              <a:solidFill>
                <a:srgbClr val="30311D"/>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defRPr/>
              </a:pPr>
              <a:endParaRPr kumimoji="0" lang="zh-CN" altLang="en-US" sz="2400" u="none">
                <a:solidFill>
                  <a:schemeClr val="tx1"/>
                </a:solidFill>
                <a:latin typeface="+mn-lt"/>
              </a:endParaRPr>
            </a:p>
          </p:txBody>
        </p:sp>
        <p:sp>
          <p:nvSpPr>
            <p:cNvPr id="26662" name="Text Box 82"/>
            <p:cNvSpPr txBox="1">
              <a:spLocks noChangeArrowheads="1"/>
            </p:cNvSpPr>
            <p:nvPr/>
          </p:nvSpPr>
          <p:spPr bwMode="auto">
            <a:xfrm>
              <a:off x="780" y="2240"/>
              <a:ext cx="1284" cy="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a:spcBef>
                  <a:spcPct val="0"/>
                </a:spcBef>
                <a:defRPr/>
              </a:pPr>
              <a:r>
                <a:rPr kumimoji="0" lang="en-US" altLang="zh-CN" sz="2400" b="1" u="none" dirty="0" smtClean="0">
                  <a:solidFill>
                    <a:srgbClr val="000000"/>
                  </a:solidFill>
                  <a:latin typeface="+mn-lt"/>
                </a:rPr>
                <a:t>An overview of the topic</a:t>
              </a:r>
              <a:endParaRPr kumimoji="0" lang="en-US" altLang="zh-CN" sz="2400" u="none" dirty="0" smtClean="0">
                <a:solidFill>
                  <a:srgbClr val="000000"/>
                </a:solidFill>
                <a:latin typeface="+mn-lt"/>
              </a:endParaRPr>
            </a:p>
          </p:txBody>
        </p:sp>
      </p:grpSp>
      <p:sp>
        <p:nvSpPr>
          <p:cNvPr id="26633" name="Freeform 83">
            <a:hlinkClick r:id="rId6" action="ppaction://hlinksldjump"/>
          </p:cNvPr>
          <p:cNvSpPr>
            <a:spLocks/>
          </p:cNvSpPr>
          <p:nvPr/>
        </p:nvSpPr>
        <p:spPr bwMode="gray">
          <a:xfrm>
            <a:off x="1672084" y="3553864"/>
            <a:ext cx="903287" cy="124142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15A2E9"/>
              </a:gs>
              <a:gs pos="100000">
                <a:srgbClr val="6AC4F1"/>
              </a:gs>
            </a:gsLst>
            <a:lin ang="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grpSp>
        <p:nvGrpSpPr>
          <p:cNvPr id="26635" name="Group 103"/>
          <p:cNvGrpSpPr>
            <a:grpSpLocks/>
          </p:cNvGrpSpPr>
          <p:nvPr/>
        </p:nvGrpSpPr>
        <p:grpSpPr bwMode="auto">
          <a:xfrm>
            <a:off x="6201244" y="4633912"/>
            <a:ext cx="2376488" cy="935038"/>
            <a:chOff x="4150" y="2705"/>
            <a:chExt cx="1440" cy="589"/>
          </a:xfrm>
        </p:grpSpPr>
        <p:sp>
          <p:nvSpPr>
            <p:cNvPr id="26650" name="AutoShape 95"/>
            <p:cNvSpPr>
              <a:spLocks noChangeArrowheads="1"/>
            </p:cNvSpPr>
            <p:nvPr/>
          </p:nvSpPr>
          <p:spPr bwMode="auto">
            <a:xfrm>
              <a:off x="4150" y="2705"/>
              <a:ext cx="1440" cy="589"/>
            </a:xfrm>
            <a:prstGeom prst="roundRect">
              <a:avLst>
                <a:gd name="adj" fmla="val 16667"/>
              </a:avLst>
            </a:prstGeom>
            <a:noFill/>
            <a:ln w="38100">
              <a:solidFill>
                <a:srgbClr val="30311D"/>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defRPr/>
              </a:pPr>
              <a:endParaRPr kumimoji="0" lang="zh-CN" altLang="en-US" sz="2400" u="none">
                <a:solidFill>
                  <a:schemeClr val="tx1"/>
                </a:solidFill>
                <a:latin typeface="+mn-lt"/>
              </a:endParaRPr>
            </a:p>
          </p:txBody>
        </p:sp>
        <p:sp>
          <p:nvSpPr>
            <p:cNvPr id="26651" name="Text Box 96"/>
            <p:cNvSpPr txBox="1">
              <a:spLocks noChangeArrowheads="1"/>
            </p:cNvSpPr>
            <p:nvPr/>
          </p:nvSpPr>
          <p:spPr bwMode="auto">
            <a:xfrm>
              <a:off x="4228" y="2856"/>
              <a:ext cx="12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a:spcBef>
                  <a:spcPct val="0"/>
                </a:spcBef>
                <a:defRPr/>
              </a:pPr>
              <a:r>
                <a:rPr kumimoji="0" lang="en-US" altLang="zh-CN" sz="2400" b="1" u="none" dirty="0" smtClean="0">
                  <a:solidFill>
                    <a:srgbClr val="000000"/>
                  </a:solidFill>
                  <a:latin typeface="+mn-lt"/>
                </a:rPr>
                <a:t>Conclusion</a:t>
              </a:r>
              <a:endParaRPr kumimoji="0" lang="en-US" altLang="zh-CN" sz="2400" u="none" dirty="0" smtClean="0">
                <a:solidFill>
                  <a:srgbClr val="000000"/>
                </a:solidFill>
                <a:latin typeface="+mn-lt"/>
              </a:endParaRPr>
            </a:p>
          </p:txBody>
        </p:sp>
      </p:grpSp>
      <p:sp>
        <p:nvSpPr>
          <p:cNvPr id="26636" name="Freeform 97">
            <a:hlinkClick r:id="rId7" action="ppaction://hlinksldjump"/>
          </p:cNvPr>
          <p:cNvSpPr>
            <a:spLocks/>
          </p:cNvSpPr>
          <p:nvPr/>
        </p:nvSpPr>
        <p:spPr bwMode="gray">
          <a:xfrm flipH="1">
            <a:off x="6359677" y="3652672"/>
            <a:ext cx="903288" cy="1241425"/>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F5B821"/>
              </a:gs>
              <a:gs pos="100000">
                <a:srgbClr val="FCE8B8"/>
              </a:gs>
            </a:gsLst>
            <a:lin ang="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26637" name="AutoShape 98">
            <a:hlinkClick r:id="rId8" action="ppaction://hlinksldjump"/>
          </p:cNvPr>
          <p:cNvSpPr>
            <a:spLocks noChangeArrowheads="1"/>
          </p:cNvSpPr>
          <p:nvPr/>
        </p:nvSpPr>
        <p:spPr bwMode="auto">
          <a:xfrm>
            <a:off x="4139629" y="3668432"/>
            <a:ext cx="720725" cy="936625"/>
          </a:xfrm>
          <a:prstGeom prst="downArrow">
            <a:avLst>
              <a:gd name="adj1" fmla="val 50000"/>
              <a:gd name="adj2" fmla="val 32489"/>
            </a:avLst>
          </a:prstGeom>
          <a:solidFill>
            <a:srgbClr val="CC99FF"/>
          </a:solidFill>
          <a:ln w="31750" algn="ctr">
            <a:solidFill>
              <a:srgbClr val="CC99FF"/>
            </a:solidFill>
            <a:miter lim="800000"/>
            <a:headEnd/>
            <a:tailEnd/>
          </a:ln>
        </p:spPr>
        <p:txBody>
          <a:bodyPr wrap="none"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endParaRPr lang="zh-CN" altLang="en-US"/>
          </a:p>
        </p:txBody>
      </p:sp>
      <p:sp>
        <p:nvSpPr>
          <p:cNvPr id="26638" name="AutoShape 100">
            <a:hlinkClick r:id="rId8" action="ppaction://hlinksldjump"/>
          </p:cNvPr>
          <p:cNvSpPr>
            <a:spLocks noChangeArrowheads="1"/>
          </p:cNvSpPr>
          <p:nvPr/>
        </p:nvSpPr>
        <p:spPr bwMode="auto">
          <a:xfrm>
            <a:off x="3151211" y="4666858"/>
            <a:ext cx="2879725" cy="936625"/>
          </a:xfrm>
          <a:prstGeom prst="roundRect">
            <a:avLst>
              <a:gd name="adj" fmla="val 16667"/>
            </a:avLst>
          </a:prstGeom>
          <a:noFill/>
          <a:ln w="38100">
            <a:solidFill>
              <a:srgbClr val="30311D"/>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0"/>
              </a:spcBef>
              <a:defRPr/>
            </a:pPr>
            <a:endParaRPr kumimoji="0" lang="zh-CN" altLang="en-US" sz="2400" u="none">
              <a:solidFill>
                <a:schemeClr val="tx1"/>
              </a:solidFill>
              <a:latin typeface="+mn-lt"/>
            </a:endParaRPr>
          </a:p>
        </p:txBody>
      </p:sp>
      <p:sp>
        <p:nvSpPr>
          <p:cNvPr id="26639" name="Text Box 101"/>
          <p:cNvSpPr txBox="1">
            <a:spLocks noChangeArrowheads="1"/>
          </p:cNvSpPr>
          <p:nvPr/>
        </p:nvSpPr>
        <p:spPr bwMode="auto">
          <a:xfrm>
            <a:off x="3168141" y="4719671"/>
            <a:ext cx="28797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a:spcBef>
                <a:spcPct val="0"/>
              </a:spcBef>
            </a:pPr>
            <a:r>
              <a:rPr kumimoji="0" lang="en-US" altLang="zh-CN" sz="2400" b="1" u="none" dirty="0">
                <a:solidFill>
                  <a:srgbClr val="000000"/>
                </a:solidFill>
                <a:latin typeface="Century Gothic" pitchFamily="34" charset="0"/>
              </a:rPr>
              <a:t>Details 3 principal factors</a:t>
            </a:r>
            <a:endParaRPr kumimoji="0" lang="en-US" altLang="zh-CN" sz="2400" u="none" dirty="0">
              <a:solidFill>
                <a:srgbClr val="000000"/>
              </a:solidFill>
              <a:latin typeface="Century Gothic" pitchFamily="34" charset="0"/>
            </a:endParaRPr>
          </a:p>
        </p:txBody>
      </p:sp>
      <p:sp>
        <p:nvSpPr>
          <p:cNvPr id="1264751" name="Rectangle 111"/>
          <p:cNvSpPr>
            <a:spLocks noChangeArrowheads="1"/>
          </p:cNvSpPr>
          <p:nvPr/>
        </p:nvSpPr>
        <p:spPr bwMode="auto">
          <a:xfrm>
            <a:off x="888784" y="5860256"/>
            <a:ext cx="7773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b="1" u="none" dirty="0">
                <a:solidFill>
                  <a:srgbClr val="000000"/>
                </a:solidFill>
                <a:latin typeface="Century Gothic" pitchFamily="34" charset="0"/>
              </a:rPr>
              <a:t>The vital difference between male and female gossip lies in the positive response of the audience.</a:t>
            </a:r>
            <a:endParaRPr lang="zh-CN" altLang="en-US" sz="2400" b="1" u="none" dirty="0">
              <a:solidFill>
                <a:srgbClr val="000000"/>
              </a:solidFill>
              <a:latin typeface="Century Gothic" pitchFamily="34" charset="0"/>
            </a:endParaRPr>
          </a:p>
        </p:txBody>
      </p:sp>
      <p:sp>
        <p:nvSpPr>
          <p:cNvPr id="47" name="Text Box 93"/>
          <p:cNvSpPr txBox="1">
            <a:spLocks noChangeArrowheads="1"/>
          </p:cNvSpPr>
          <p:nvPr/>
        </p:nvSpPr>
        <p:spPr bwMode="auto">
          <a:xfrm>
            <a:off x="3618320" y="1708044"/>
            <a:ext cx="194421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a:spcBef>
                <a:spcPct val="0"/>
              </a:spcBef>
              <a:defRPr/>
            </a:pPr>
            <a:r>
              <a:rPr kumimoji="0" lang="en-US" altLang="zh-CN" sz="2400" b="1" u="none" dirty="0" smtClean="0">
                <a:solidFill>
                  <a:srgbClr val="000000"/>
                </a:solidFill>
                <a:latin typeface="+mn-lt"/>
              </a:rPr>
              <a:t>Sex differences in </a:t>
            </a:r>
            <a:br>
              <a:rPr kumimoji="0" lang="en-US" altLang="zh-CN" sz="2400" b="1" u="none" dirty="0" smtClean="0">
                <a:solidFill>
                  <a:srgbClr val="000000"/>
                </a:solidFill>
                <a:latin typeface="+mn-lt"/>
              </a:rPr>
            </a:br>
            <a:r>
              <a:rPr kumimoji="0" lang="en-US" altLang="zh-CN" sz="2400" b="1" u="none" dirty="0" smtClean="0">
                <a:solidFill>
                  <a:srgbClr val="000000"/>
                </a:solidFill>
                <a:latin typeface="+mn-lt"/>
              </a:rPr>
              <a:t>English gossip rules</a:t>
            </a:r>
            <a:endParaRPr kumimoji="0" lang="en-US" altLang="zh-CN" sz="1400" u="none" dirty="0" smtClean="0">
              <a:solidFill>
                <a:srgbClr val="000000"/>
              </a:solidFill>
              <a:latin typeface="+mn-lt"/>
            </a:endParaRPr>
          </a:p>
        </p:txBody>
      </p:sp>
    </p:spTree>
    <p:extLst>
      <p:ext uri="{BB962C8B-B14F-4D97-AF65-F5344CB8AC3E}">
        <p14:creationId xmlns:p14="http://schemas.microsoft.com/office/powerpoint/2010/main" val="2209795248"/>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6633"/>
                                        </p:tgtEl>
                                        <p:attrNameLst>
                                          <p:attrName>style.visibility</p:attrName>
                                        </p:attrNameLst>
                                      </p:cBhvr>
                                      <p:to>
                                        <p:strVal val="visible"/>
                                      </p:to>
                                    </p:set>
                                    <p:animEffect transition="in" filter="wipe(up)">
                                      <p:cBhvr>
                                        <p:cTn id="16" dur="500"/>
                                        <p:tgtEl>
                                          <p:spTgt spid="266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6637"/>
                                        </p:tgtEl>
                                        <p:attrNameLst>
                                          <p:attrName>style.visibility</p:attrName>
                                        </p:attrNameLst>
                                      </p:cBhvr>
                                      <p:to>
                                        <p:strVal val="visible"/>
                                      </p:to>
                                    </p:set>
                                    <p:animEffect transition="in" filter="wipe(up)">
                                      <p:cBhvr>
                                        <p:cTn id="21" dur="500"/>
                                        <p:tgtEl>
                                          <p:spTgt spid="266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6636"/>
                                        </p:tgtEl>
                                        <p:attrNameLst>
                                          <p:attrName>style.visibility</p:attrName>
                                        </p:attrNameLst>
                                      </p:cBhvr>
                                      <p:to>
                                        <p:strVal val="visible"/>
                                      </p:to>
                                    </p:set>
                                    <p:animEffect transition="in" filter="wipe(up)">
                                      <p:cBhvr>
                                        <p:cTn id="26" dur="500"/>
                                        <p:tgtEl>
                                          <p:spTgt spid="2663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639"/>
                                        </p:tgtEl>
                                        <p:attrNameLst>
                                          <p:attrName>style.visibility</p:attrName>
                                        </p:attrNameLst>
                                      </p:cBhvr>
                                      <p:to>
                                        <p:strVal val="visible"/>
                                      </p:to>
                                    </p:set>
                                    <p:animEffect transition="in" filter="fade">
                                      <p:cBhvr>
                                        <p:cTn id="39" dur="500"/>
                                        <p:tgtEl>
                                          <p:spTgt spid="266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635"/>
                                        </p:tgtEl>
                                        <p:attrNameLst>
                                          <p:attrName>style.visibility</p:attrName>
                                        </p:attrNameLst>
                                      </p:cBhvr>
                                      <p:to>
                                        <p:strVal val="visible"/>
                                      </p:to>
                                    </p:set>
                                    <p:animEffect transition="in" filter="fade">
                                      <p:cBhvr>
                                        <p:cTn id="44" dur="500"/>
                                        <p:tgtEl>
                                          <p:spTgt spid="2663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647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2647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3" grpId="0" animBg="1"/>
      <p:bldP spid="26636" grpId="0" animBg="1"/>
      <p:bldP spid="26637" grpId="0" animBg="1"/>
      <p:bldP spid="26638" grpId="0" animBg="1"/>
      <p:bldP spid="26639" grpId="0"/>
      <p:bldP spid="1264751" grpId="0"/>
      <p:bldP spid="1264751" grpId="1"/>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2648" name="WordArt 56"/>
          <p:cNvSpPr>
            <a:spLocks noChangeArrowheads="1" noChangeShapeType="1" noTextEdit="1"/>
          </p:cNvSpPr>
          <p:nvPr/>
        </p:nvSpPr>
        <p:spPr bwMode="gray">
          <a:xfrm>
            <a:off x="6561138" y="2001838"/>
            <a:ext cx="530225" cy="420687"/>
          </a:xfrm>
          <a:prstGeom prst="rect">
            <a:avLst/>
          </a:prstGeom>
        </p:spPr>
        <p:txBody>
          <a:bodyPr wrap="none" fromWordArt="1">
            <a:prstTxWarp prst="textPlain">
              <a:avLst>
                <a:gd name="adj" fmla="val 50000"/>
              </a:avLst>
            </a:prstTxWarp>
          </a:bodyPr>
          <a:lstStyle/>
          <a:p>
            <a:pPr algn="ctr">
              <a:defRPr/>
            </a:pPr>
            <a:r>
              <a:rPr lang="en-US" altLang="zh-CN" sz="3600" i="1" kern="10">
                <a:ln w="9525">
                  <a:noFill/>
                  <a:round/>
                  <a:headEnd/>
                  <a:tailEnd/>
                </a:ln>
                <a:solidFill>
                  <a:srgbClr val="FCFCFC">
                    <a:alpha val="80000"/>
                  </a:srgbClr>
                </a:solidFill>
                <a:latin typeface="Arial Black"/>
              </a:rPr>
              <a:t>03</a:t>
            </a:r>
            <a:endParaRPr lang="zh-CN" altLang="en-US" sz="3600" i="1" kern="10">
              <a:ln w="9525">
                <a:noFill/>
                <a:round/>
                <a:headEnd/>
                <a:tailEnd/>
              </a:ln>
              <a:solidFill>
                <a:srgbClr val="FCFCFC">
                  <a:alpha val="80000"/>
                </a:srgbClr>
              </a:solidFill>
              <a:latin typeface="Arial Black"/>
            </a:endParaRPr>
          </a:p>
        </p:txBody>
      </p:sp>
      <p:sp>
        <p:nvSpPr>
          <p:cNvPr id="1262679" name="Rectangle 87"/>
          <p:cNvSpPr>
            <a:spLocks noChangeArrowheads="1"/>
          </p:cNvSpPr>
          <p:nvPr/>
        </p:nvSpPr>
        <p:spPr bwMode="black">
          <a:xfrm>
            <a:off x="1791826" y="1630434"/>
            <a:ext cx="7272338" cy="1187450"/>
          </a:xfrm>
          <a:prstGeom prst="rect">
            <a:avLst/>
          </a:prstGeom>
          <a:noFill/>
          <a:ln w="9525" algn="ctr">
            <a:noFill/>
            <a:miter lim="800000"/>
            <a:headEnd/>
            <a:tailEnd/>
          </a:ln>
          <a:effectLst/>
        </p:spPr>
        <p:txBody>
          <a:bodyPr>
            <a:spAutoFit/>
          </a:bodyPr>
          <a:lstStyle/>
          <a:p>
            <a:pPr marL="342900" indent="-342900">
              <a:spcBef>
                <a:spcPct val="0"/>
              </a:spcBef>
              <a:buFontTx/>
              <a:buAutoNum type="arabicPeriod"/>
              <a:defRPr/>
            </a:pPr>
            <a:r>
              <a:rPr kumimoji="0" lang="en-US" altLang="zh-CN" sz="2400" u="none" dirty="0">
                <a:solidFill>
                  <a:schemeClr val="folHlink"/>
                </a:solidFill>
                <a:latin typeface="Century Gothic" pitchFamily="34" charset="0"/>
              </a:rPr>
              <a:t>Refer to recent research to dispel the myth about male gossip.</a:t>
            </a:r>
          </a:p>
          <a:p>
            <a:pPr marL="342900" indent="-342900">
              <a:spcBef>
                <a:spcPct val="0"/>
              </a:spcBef>
              <a:defRPr/>
            </a:pPr>
            <a:r>
              <a:rPr kumimoji="0" lang="en-US" altLang="zh-CN" sz="2400" b="1" u="none" dirty="0">
                <a:solidFill>
                  <a:schemeClr val="tx1"/>
                </a:solidFill>
                <a:effectLst>
                  <a:outerShdw blurRad="38100" dist="38100" dir="2700000" algn="tl">
                    <a:srgbClr val="C0C0C0"/>
                  </a:outerShdw>
                </a:effectLst>
                <a:latin typeface="Century Gothic" pitchFamily="34" charset="0"/>
              </a:rPr>
              <a:t>    </a:t>
            </a:r>
            <a:r>
              <a:rPr kumimoji="0" lang="en-US" altLang="zh-CN" sz="2400" u="none" dirty="0">
                <a:solidFill>
                  <a:schemeClr val="tx1"/>
                </a:solidFill>
                <a:latin typeface="Century Gothic" pitchFamily="34" charset="0"/>
              </a:rPr>
              <a:t>Men gossip as much as women.</a:t>
            </a:r>
          </a:p>
        </p:txBody>
      </p:sp>
      <p:sp>
        <p:nvSpPr>
          <p:cNvPr id="1262680" name="Rectangle 88"/>
          <p:cNvSpPr>
            <a:spLocks noChangeArrowheads="1"/>
          </p:cNvSpPr>
          <p:nvPr/>
        </p:nvSpPr>
        <p:spPr bwMode="black">
          <a:xfrm>
            <a:off x="2405396" y="2978932"/>
            <a:ext cx="6551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55600" indent="-3556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pPr>
            <a:r>
              <a:rPr kumimoji="0" lang="en-US" altLang="zh-CN" sz="2400" u="none" dirty="0">
                <a:solidFill>
                  <a:srgbClr val="006600"/>
                </a:solidFill>
                <a:latin typeface="Century Gothic" pitchFamily="34" charset="0"/>
              </a:rPr>
              <a:t>2. Reveal that men change topic of conversation when women are present.</a:t>
            </a:r>
          </a:p>
          <a:p>
            <a:pPr eaLnBrk="1" hangingPunct="1">
              <a:spcBef>
                <a:spcPct val="0"/>
              </a:spcBef>
            </a:pPr>
            <a:r>
              <a:rPr kumimoji="0" lang="en-US" altLang="zh-CN" sz="2400" u="none" dirty="0">
                <a:solidFill>
                  <a:srgbClr val="FEFEFE"/>
                </a:solidFill>
                <a:latin typeface="Century Gothic" pitchFamily="34" charset="0"/>
              </a:rPr>
              <a:t>    </a:t>
            </a:r>
            <a:r>
              <a:rPr kumimoji="0" lang="en-US" altLang="zh-CN" sz="2400" u="none" dirty="0">
                <a:solidFill>
                  <a:srgbClr val="080808"/>
                </a:solidFill>
                <a:latin typeface="Century Gothic" pitchFamily="34" charset="0"/>
              </a:rPr>
              <a:t>To impress women.</a:t>
            </a:r>
          </a:p>
        </p:txBody>
      </p:sp>
      <p:sp>
        <p:nvSpPr>
          <p:cNvPr id="1262681" name="Rectangle 89"/>
          <p:cNvSpPr>
            <a:spLocks noChangeArrowheads="1"/>
          </p:cNvSpPr>
          <p:nvPr/>
        </p:nvSpPr>
        <p:spPr bwMode="black">
          <a:xfrm>
            <a:off x="2538010" y="4321968"/>
            <a:ext cx="6359361"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55600" indent="-3556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pPr>
            <a:r>
              <a:rPr kumimoji="0" lang="en-US" altLang="zh-CN" sz="2400" u="none" dirty="0">
                <a:solidFill>
                  <a:schemeClr val="tx2"/>
                </a:solidFill>
                <a:latin typeface="Century Gothic" pitchFamily="34" charset="0"/>
              </a:rPr>
              <a:t>3. Focus on the difference of content between male and female gossip.</a:t>
            </a:r>
          </a:p>
          <a:p>
            <a:pPr eaLnBrk="1" hangingPunct="1">
              <a:spcBef>
                <a:spcPct val="0"/>
              </a:spcBef>
            </a:pPr>
            <a:r>
              <a:rPr kumimoji="0" lang="en-US" altLang="zh-CN" sz="2400" u="none" dirty="0">
                <a:solidFill>
                  <a:schemeClr val="tx2"/>
                </a:solidFill>
                <a:latin typeface="Century Gothic" pitchFamily="34" charset="0"/>
              </a:rPr>
              <a:t>    </a:t>
            </a:r>
            <a:r>
              <a:rPr kumimoji="0" lang="en-US" altLang="zh-CN" sz="2400" u="none" dirty="0">
                <a:solidFill>
                  <a:schemeClr val="tx1"/>
                </a:solidFill>
                <a:latin typeface="Century Gothic" pitchFamily="34" charset="0"/>
              </a:rPr>
              <a:t>Solving the world’s problems </a:t>
            </a:r>
            <a:r>
              <a:rPr kumimoji="0" lang="en-US" altLang="zh-CN" sz="2400" i="1" u="none" dirty="0">
                <a:solidFill>
                  <a:schemeClr val="tx1"/>
                </a:solidFill>
                <a:latin typeface="Century Gothic" pitchFamily="34" charset="0"/>
              </a:rPr>
              <a:t>VS</a:t>
            </a:r>
            <a:r>
              <a:rPr kumimoji="0" lang="en-US" altLang="zh-CN" sz="2400" u="none" dirty="0">
                <a:solidFill>
                  <a:schemeClr val="tx1"/>
                </a:solidFill>
                <a:latin typeface="Century Gothic" pitchFamily="34" charset="0"/>
              </a:rPr>
              <a:t> gossip in the kitchen.</a:t>
            </a:r>
          </a:p>
        </p:txBody>
      </p:sp>
      <p:sp>
        <p:nvSpPr>
          <p:cNvPr id="27661" name="Line 90"/>
          <p:cNvSpPr>
            <a:spLocks noChangeShapeType="1"/>
          </p:cNvSpPr>
          <p:nvPr/>
        </p:nvSpPr>
        <p:spPr bwMode="black">
          <a:xfrm flipV="1">
            <a:off x="1979243" y="2878853"/>
            <a:ext cx="6696075" cy="0"/>
          </a:xfrm>
          <a:prstGeom prst="line">
            <a:avLst/>
          </a:prstGeom>
          <a:noFill/>
          <a:ln w="47625">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2" name="Line 91"/>
          <p:cNvSpPr>
            <a:spLocks noChangeShapeType="1"/>
          </p:cNvSpPr>
          <p:nvPr/>
        </p:nvSpPr>
        <p:spPr bwMode="black">
          <a:xfrm>
            <a:off x="2512552" y="4308131"/>
            <a:ext cx="6337300" cy="1587"/>
          </a:xfrm>
          <a:prstGeom prst="line">
            <a:avLst/>
          </a:prstGeom>
          <a:noFill/>
          <a:ln w="47625">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3" name="Line 95"/>
          <p:cNvSpPr>
            <a:spLocks noChangeShapeType="1"/>
          </p:cNvSpPr>
          <p:nvPr/>
        </p:nvSpPr>
        <p:spPr bwMode="black">
          <a:xfrm>
            <a:off x="1864888" y="5892006"/>
            <a:ext cx="6985000" cy="0"/>
          </a:xfrm>
          <a:prstGeom prst="line">
            <a:avLst/>
          </a:prstGeom>
          <a:noFill/>
          <a:ln w="47625">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2688" name="Rectangle 96"/>
          <p:cNvSpPr>
            <a:spLocks noChangeArrowheads="1"/>
          </p:cNvSpPr>
          <p:nvPr/>
        </p:nvSpPr>
        <p:spPr bwMode="black">
          <a:xfrm>
            <a:off x="1834780" y="5949280"/>
            <a:ext cx="68405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pPr>
            <a:r>
              <a:rPr kumimoji="0" lang="en-US" altLang="zh-CN" sz="2400" u="none" dirty="0">
                <a:solidFill>
                  <a:schemeClr val="folHlink"/>
                </a:solidFill>
                <a:latin typeface="Century Gothic" pitchFamily="34" charset="0"/>
              </a:rPr>
              <a:t>4. Suggest that the myth about male gossip  </a:t>
            </a:r>
          </a:p>
          <a:p>
            <a:pPr eaLnBrk="1" hangingPunct="1">
              <a:spcBef>
                <a:spcPct val="0"/>
              </a:spcBef>
            </a:pPr>
            <a:r>
              <a:rPr kumimoji="0" lang="en-US" altLang="zh-CN" sz="2400" u="none" dirty="0">
                <a:solidFill>
                  <a:schemeClr val="folHlink"/>
                </a:solidFill>
                <a:latin typeface="Century Gothic" pitchFamily="34" charset="0"/>
              </a:rPr>
              <a:t>    is really a problem of terminology.</a:t>
            </a:r>
          </a:p>
        </p:txBody>
      </p:sp>
      <p:grpSp>
        <p:nvGrpSpPr>
          <p:cNvPr id="27665" name="Group 108"/>
          <p:cNvGrpSpPr>
            <a:grpSpLocks/>
          </p:cNvGrpSpPr>
          <p:nvPr/>
        </p:nvGrpSpPr>
        <p:grpSpPr bwMode="auto">
          <a:xfrm>
            <a:off x="480263" y="2182322"/>
            <a:ext cx="2023649" cy="4273550"/>
            <a:chOff x="547" y="935"/>
            <a:chExt cx="1422" cy="2848"/>
          </a:xfrm>
        </p:grpSpPr>
        <p:sp>
          <p:nvSpPr>
            <p:cNvPr id="27666" name="Freeform 82"/>
            <p:cNvSpPr>
              <a:spLocks/>
            </p:cNvSpPr>
            <p:nvPr/>
          </p:nvSpPr>
          <p:spPr bwMode="gray">
            <a:xfrm>
              <a:off x="563" y="935"/>
              <a:ext cx="1014" cy="926"/>
            </a:xfrm>
            <a:custGeom>
              <a:avLst/>
              <a:gdLst>
                <a:gd name="T0" fmla="*/ 0 w 1118"/>
                <a:gd name="T1" fmla="*/ 0 h 1020"/>
                <a:gd name="T2" fmla="*/ 5 w 1118"/>
                <a:gd name="T3" fmla="*/ 332 h 1020"/>
                <a:gd name="T4" fmla="*/ 229 w 1118"/>
                <a:gd name="T5" fmla="*/ 427 h 1020"/>
                <a:gd name="T6" fmla="*/ 464 w 1118"/>
                <a:gd name="T7" fmla="*/ 198 h 1020"/>
                <a:gd name="T8" fmla="*/ 0 w 1118"/>
                <a:gd name="T9" fmla="*/ 0 h 1020"/>
                <a:gd name="T10" fmla="*/ 0 60000 65536"/>
                <a:gd name="T11" fmla="*/ 0 60000 65536"/>
                <a:gd name="T12" fmla="*/ 0 60000 65536"/>
                <a:gd name="T13" fmla="*/ 0 60000 65536"/>
                <a:gd name="T14" fmla="*/ 0 60000 65536"/>
                <a:gd name="T15" fmla="*/ 0 w 1118"/>
                <a:gd name="T16" fmla="*/ 0 h 1020"/>
                <a:gd name="T17" fmla="*/ 1118 w 1118"/>
                <a:gd name="T18" fmla="*/ 1020 h 1020"/>
              </a:gdLst>
              <a:ahLst/>
              <a:cxnLst>
                <a:cxn ang="T10">
                  <a:pos x="T0" y="T1"/>
                </a:cxn>
                <a:cxn ang="T11">
                  <a:pos x="T2" y="T3"/>
                </a:cxn>
                <a:cxn ang="T12">
                  <a:pos x="T4" y="T5"/>
                </a:cxn>
                <a:cxn ang="T13">
                  <a:pos x="T6" y="T7"/>
                </a:cxn>
                <a:cxn ang="T14">
                  <a:pos x="T8" y="T9"/>
                </a:cxn>
              </a:cxnLst>
              <a:rect l="T15" t="T16" r="T17" b="T18"/>
              <a:pathLst>
                <a:path w="1118" h="1020">
                  <a:moveTo>
                    <a:pt x="0" y="0"/>
                  </a:moveTo>
                  <a:cubicBezTo>
                    <a:pt x="2" y="393"/>
                    <a:pt x="6" y="793"/>
                    <a:pt x="6" y="793"/>
                  </a:cubicBezTo>
                  <a:cubicBezTo>
                    <a:pt x="117" y="797"/>
                    <a:pt x="326" y="808"/>
                    <a:pt x="551" y="1020"/>
                  </a:cubicBezTo>
                  <a:lnTo>
                    <a:pt x="1118" y="470"/>
                  </a:lnTo>
                  <a:cubicBezTo>
                    <a:pt x="1002" y="359"/>
                    <a:pt x="669" y="3"/>
                    <a:pt x="0" y="0"/>
                  </a:cubicBezTo>
                  <a:close/>
                </a:path>
              </a:pathLst>
            </a:custGeom>
            <a:gradFill rotWithShape="1">
              <a:gsLst>
                <a:gs pos="0">
                  <a:srgbClr val="923838"/>
                </a:gs>
                <a:gs pos="100000">
                  <a:srgbClr val="FF6161">
                    <a:alpha val="29999"/>
                  </a:srgbClr>
                </a:gs>
              </a:gsLst>
              <a:lin ang="189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zh-CN" altLang="en-US"/>
            </a:p>
          </p:txBody>
        </p:sp>
        <p:sp>
          <p:nvSpPr>
            <p:cNvPr id="27667" name="Freeform 83"/>
            <p:cNvSpPr>
              <a:spLocks/>
            </p:cNvSpPr>
            <p:nvPr/>
          </p:nvSpPr>
          <p:spPr bwMode="gray">
            <a:xfrm>
              <a:off x="547" y="2848"/>
              <a:ext cx="1007" cy="935"/>
            </a:xfrm>
            <a:custGeom>
              <a:avLst/>
              <a:gdLst>
                <a:gd name="T0" fmla="*/ 0 w 1110"/>
                <a:gd name="T1" fmla="*/ 95 h 1030"/>
                <a:gd name="T2" fmla="*/ 4 w 1110"/>
                <a:gd name="T3" fmla="*/ 426 h 1030"/>
                <a:gd name="T4" fmla="*/ 463 w 1110"/>
                <a:gd name="T5" fmla="*/ 233 h 1030"/>
                <a:gd name="T6" fmla="*/ 230 w 1110"/>
                <a:gd name="T7" fmla="*/ 0 h 1030"/>
                <a:gd name="T8" fmla="*/ 0 w 1110"/>
                <a:gd name="T9" fmla="*/ 95 h 1030"/>
                <a:gd name="T10" fmla="*/ 0 60000 65536"/>
                <a:gd name="T11" fmla="*/ 0 60000 65536"/>
                <a:gd name="T12" fmla="*/ 0 60000 65536"/>
                <a:gd name="T13" fmla="*/ 0 60000 65536"/>
                <a:gd name="T14" fmla="*/ 0 60000 65536"/>
                <a:gd name="T15" fmla="*/ 0 w 1110"/>
                <a:gd name="T16" fmla="*/ 0 h 1030"/>
                <a:gd name="T17" fmla="*/ 1110 w 1110"/>
                <a:gd name="T18" fmla="*/ 1030 h 1030"/>
              </a:gdLst>
              <a:ahLst/>
              <a:cxnLst>
                <a:cxn ang="T10">
                  <a:pos x="T0" y="T1"/>
                </a:cxn>
                <a:cxn ang="T11">
                  <a:pos x="T2" y="T3"/>
                </a:cxn>
                <a:cxn ang="T12">
                  <a:pos x="T4" y="T5"/>
                </a:cxn>
                <a:cxn ang="T13">
                  <a:pos x="T6" y="T7"/>
                </a:cxn>
                <a:cxn ang="T14">
                  <a:pos x="T8" y="T9"/>
                </a:cxn>
              </a:cxnLst>
              <a:rect l="T15" t="T16" r="T17" b="T18"/>
              <a:pathLst>
                <a:path w="1110" h="1030">
                  <a:moveTo>
                    <a:pt x="0" y="228"/>
                  </a:moveTo>
                  <a:cubicBezTo>
                    <a:pt x="2" y="623"/>
                    <a:pt x="4" y="1018"/>
                    <a:pt x="4" y="1018"/>
                  </a:cubicBezTo>
                  <a:cubicBezTo>
                    <a:pt x="478" y="1030"/>
                    <a:pt x="849" y="814"/>
                    <a:pt x="1110" y="559"/>
                  </a:cubicBezTo>
                  <a:lnTo>
                    <a:pt x="552" y="0"/>
                  </a:lnTo>
                  <a:cubicBezTo>
                    <a:pt x="355" y="184"/>
                    <a:pt x="180" y="220"/>
                    <a:pt x="0" y="228"/>
                  </a:cubicBezTo>
                  <a:close/>
                </a:path>
              </a:pathLst>
            </a:custGeom>
            <a:gradFill rotWithShape="1">
              <a:gsLst>
                <a:gs pos="0">
                  <a:srgbClr val="A27C10"/>
                </a:gs>
                <a:gs pos="100000">
                  <a:srgbClr val="FFC319">
                    <a:alpha val="29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zh-CN" altLang="en-US"/>
            </a:p>
          </p:txBody>
        </p:sp>
        <p:sp>
          <p:nvSpPr>
            <p:cNvPr id="27668" name="Freeform 84"/>
            <p:cNvSpPr>
              <a:spLocks/>
            </p:cNvSpPr>
            <p:nvPr/>
          </p:nvSpPr>
          <p:spPr bwMode="gray">
            <a:xfrm>
              <a:off x="1046" y="1360"/>
              <a:ext cx="923" cy="990"/>
            </a:xfrm>
            <a:custGeom>
              <a:avLst/>
              <a:gdLst>
                <a:gd name="T0" fmla="*/ 0 w 1017"/>
                <a:gd name="T1" fmla="*/ 230 h 1091"/>
                <a:gd name="T2" fmla="*/ 93 w 1017"/>
                <a:gd name="T3" fmla="*/ 456 h 1091"/>
                <a:gd name="T4" fmla="*/ 425 w 1017"/>
                <a:gd name="T5" fmla="*/ 456 h 1091"/>
                <a:gd name="T6" fmla="*/ 237 w 1017"/>
                <a:gd name="T7" fmla="*/ 0 h 1091"/>
                <a:gd name="T8" fmla="*/ 0 w 1017"/>
                <a:gd name="T9" fmla="*/ 230 h 1091"/>
                <a:gd name="T10" fmla="*/ 0 60000 65536"/>
                <a:gd name="T11" fmla="*/ 0 60000 65536"/>
                <a:gd name="T12" fmla="*/ 0 60000 65536"/>
                <a:gd name="T13" fmla="*/ 0 60000 65536"/>
                <a:gd name="T14" fmla="*/ 0 60000 65536"/>
                <a:gd name="T15" fmla="*/ 0 w 1017"/>
                <a:gd name="T16" fmla="*/ 0 h 1091"/>
                <a:gd name="T17" fmla="*/ 1017 w 1017"/>
                <a:gd name="T18" fmla="*/ 1091 h 1091"/>
              </a:gdLst>
              <a:ahLst/>
              <a:cxnLst>
                <a:cxn ang="T10">
                  <a:pos x="T0" y="T1"/>
                </a:cxn>
                <a:cxn ang="T11">
                  <a:pos x="T2" y="T3"/>
                </a:cxn>
                <a:cxn ang="T12">
                  <a:pos x="T4" y="T5"/>
                </a:cxn>
                <a:cxn ang="T13">
                  <a:pos x="T6" y="T7"/>
                </a:cxn>
                <a:cxn ang="T14">
                  <a:pos x="T8" y="T9"/>
                </a:cxn>
              </a:cxnLst>
              <a:rect l="T15" t="T16" r="T17" b="T18"/>
              <a:pathLst>
                <a:path w="1017" h="1091">
                  <a:moveTo>
                    <a:pt x="0" y="554"/>
                  </a:moveTo>
                  <a:cubicBezTo>
                    <a:pt x="194" y="770"/>
                    <a:pt x="216" y="957"/>
                    <a:pt x="225" y="1091"/>
                  </a:cubicBezTo>
                  <a:lnTo>
                    <a:pt x="1017" y="1091"/>
                  </a:lnTo>
                  <a:cubicBezTo>
                    <a:pt x="1001" y="626"/>
                    <a:pt x="833" y="260"/>
                    <a:pt x="566" y="0"/>
                  </a:cubicBezTo>
                  <a:lnTo>
                    <a:pt x="0" y="554"/>
                  </a:lnTo>
                  <a:close/>
                </a:path>
              </a:pathLst>
            </a:custGeom>
            <a:gradFill rotWithShape="1">
              <a:gsLst>
                <a:gs pos="0">
                  <a:srgbClr val="407CB1"/>
                </a:gs>
                <a:gs pos="100000">
                  <a:srgbClr val="5CB1FE">
                    <a:alpha val="29999"/>
                  </a:srgbClr>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zh-CN" altLang="en-US"/>
            </a:p>
          </p:txBody>
        </p:sp>
        <p:sp>
          <p:nvSpPr>
            <p:cNvPr id="27669" name="Text Box 85">
              <a:hlinkClick r:id="rId3" action="ppaction://hlinksldjump"/>
            </p:cNvPr>
            <p:cNvSpPr txBox="1">
              <a:spLocks noChangeArrowheads="1"/>
            </p:cNvSpPr>
            <p:nvPr/>
          </p:nvSpPr>
          <p:spPr bwMode="gray">
            <a:xfrm>
              <a:off x="756" y="1091"/>
              <a:ext cx="383" cy="538"/>
            </a:xfrm>
            <a:prstGeom prst="rect">
              <a:avLst/>
            </a:prstGeom>
            <a:noFill/>
            <a:ln>
              <a:noFill/>
            </a:ln>
            <a:effectLst>
              <a:outerShdw dist="35921" dir="2700000" algn="ctr" rotWithShape="0">
                <a:srgbClr val="080808"/>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5000" u="none" dirty="0">
                  <a:solidFill>
                    <a:srgbClr val="FEFEFE"/>
                  </a:solidFill>
                  <a:latin typeface="Arial Black" pitchFamily="34" charset="0"/>
                </a:rPr>
                <a:t>1</a:t>
              </a:r>
            </a:p>
          </p:txBody>
        </p:sp>
        <p:sp>
          <p:nvSpPr>
            <p:cNvPr id="27670" name="Text Box 86">
              <a:hlinkClick r:id="rId4" action="ppaction://hlinksldjump"/>
            </p:cNvPr>
            <p:cNvSpPr txBox="1">
              <a:spLocks noChangeArrowheads="1"/>
            </p:cNvSpPr>
            <p:nvPr/>
          </p:nvSpPr>
          <p:spPr bwMode="gray">
            <a:xfrm>
              <a:off x="758" y="3058"/>
              <a:ext cx="383" cy="538"/>
            </a:xfrm>
            <a:prstGeom prst="rect">
              <a:avLst/>
            </a:prstGeom>
            <a:noFill/>
            <a:ln>
              <a:noFill/>
            </a:ln>
            <a:effectLst>
              <a:outerShdw dist="35921" dir="2700000" algn="ctr" rotWithShape="0">
                <a:srgbClr val="080808"/>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5000" u="none" dirty="0">
                  <a:solidFill>
                    <a:srgbClr val="FEFEFE"/>
                  </a:solidFill>
                  <a:latin typeface="Arial Black" pitchFamily="34" charset="0"/>
                </a:rPr>
                <a:t>4</a:t>
              </a:r>
            </a:p>
          </p:txBody>
        </p:sp>
        <p:sp>
          <p:nvSpPr>
            <p:cNvPr id="27671" name="Freeform 92"/>
            <p:cNvSpPr>
              <a:spLocks/>
            </p:cNvSpPr>
            <p:nvPr/>
          </p:nvSpPr>
          <p:spPr bwMode="gray">
            <a:xfrm>
              <a:off x="1048" y="2347"/>
              <a:ext cx="921" cy="1011"/>
            </a:xfrm>
            <a:custGeom>
              <a:avLst/>
              <a:gdLst>
                <a:gd name="T0" fmla="*/ 92 w 1016"/>
                <a:gd name="T1" fmla="*/ 0 h 1114"/>
                <a:gd name="T2" fmla="*/ 0 w 1016"/>
                <a:gd name="T3" fmla="*/ 231 h 1114"/>
                <a:gd name="T4" fmla="*/ 232 w 1016"/>
                <a:gd name="T5" fmla="*/ 466 h 1114"/>
                <a:gd name="T6" fmla="*/ 420 w 1016"/>
                <a:gd name="T7" fmla="*/ 4 h 1114"/>
                <a:gd name="T8" fmla="*/ 92 w 1016"/>
                <a:gd name="T9" fmla="*/ 0 h 1114"/>
                <a:gd name="T10" fmla="*/ 0 60000 65536"/>
                <a:gd name="T11" fmla="*/ 0 60000 65536"/>
                <a:gd name="T12" fmla="*/ 0 60000 65536"/>
                <a:gd name="T13" fmla="*/ 0 60000 65536"/>
                <a:gd name="T14" fmla="*/ 0 60000 65536"/>
                <a:gd name="T15" fmla="*/ 0 w 1016"/>
                <a:gd name="T16" fmla="*/ 0 h 1114"/>
                <a:gd name="T17" fmla="*/ 1016 w 1016"/>
                <a:gd name="T18" fmla="*/ 1114 h 1114"/>
              </a:gdLst>
              <a:ahLst/>
              <a:cxnLst>
                <a:cxn ang="T10">
                  <a:pos x="T0" y="T1"/>
                </a:cxn>
                <a:cxn ang="T11">
                  <a:pos x="T2" y="T3"/>
                </a:cxn>
                <a:cxn ang="T12">
                  <a:pos x="T4" y="T5"/>
                </a:cxn>
                <a:cxn ang="T13">
                  <a:pos x="T6" y="T7"/>
                </a:cxn>
                <a:cxn ang="T14">
                  <a:pos x="T8" y="T9"/>
                </a:cxn>
              </a:cxnLst>
              <a:rect l="T15" t="T16" r="T17" b="T18"/>
              <a:pathLst>
                <a:path w="1016" h="1114">
                  <a:moveTo>
                    <a:pt x="223" y="0"/>
                  </a:moveTo>
                  <a:cubicBezTo>
                    <a:pt x="229" y="193"/>
                    <a:pt x="163" y="384"/>
                    <a:pt x="0" y="550"/>
                  </a:cubicBezTo>
                  <a:lnTo>
                    <a:pt x="559" y="1114"/>
                  </a:lnTo>
                  <a:cubicBezTo>
                    <a:pt x="763" y="892"/>
                    <a:pt x="1012" y="541"/>
                    <a:pt x="1016" y="4"/>
                  </a:cubicBezTo>
                  <a:lnTo>
                    <a:pt x="223" y="0"/>
                  </a:lnTo>
                  <a:close/>
                </a:path>
              </a:pathLst>
            </a:custGeom>
            <a:gradFill rotWithShape="1">
              <a:gsLst>
                <a:gs pos="0">
                  <a:srgbClr val="75911D"/>
                </a:gs>
                <a:gs pos="100000">
                  <a:srgbClr val="A8D02A">
                    <a:alpha val="29999"/>
                  </a:srgbClr>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zh-CN" altLang="en-US"/>
            </a:p>
          </p:txBody>
        </p:sp>
        <p:sp>
          <p:nvSpPr>
            <p:cNvPr id="27672" name="Text Box 93">
              <a:hlinkClick r:id="rId5" action="ppaction://hlinksldjump"/>
            </p:cNvPr>
            <p:cNvSpPr txBox="1">
              <a:spLocks noChangeArrowheads="1"/>
            </p:cNvSpPr>
            <p:nvPr/>
          </p:nvSpPr>
          <p:spPr bwMode="gray">
            <a:xfrm>
              <a:off x="1356" y="1708"/>
              <a:ext cx="383" cy="538"/>
            </a:xfrm>
            <a:prstGeom prst="rect">
              <a:avLst/>
            </a:prstGeom>
            <a:noFill/>
            <a:ln>
              <a:noFill/>
            </a:ln>
            <a:effectLst>
              <a:outerShdw dist="35921" dir="2700000" algn="ctr" rotWithShape="0">
                <a:srgbClr val="080808"/>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5000" u="none" dirty="0">
                  <a:solidFill>
                    <a:srgbClr val="FEFEFE"/>
                  </a:solidFill>
                  <a:latin typeface="Arial Black" pitchFamily="34" charset="0"/>
                </a:rPr>
                <a:t>2</a:t>
              </a:r>
            </a:p>
          </p:txBody>
        </p:sp>
        <p:sp>
          <p:nvSpPr>
            <p:cNvPr id="27673" name="Text Box 94">
              <a:hlinkClick r:id="rId6" action="ppaction://hlinksldjump"/>
            </p:cNvPr>
            <p:cNvSpPr txBox="1">
              <a:spLocks noChangeArrowheads="1"/>
            </p:cNvSpPr>
            <p:nvPr/>
          </p:nvSpPr>
          <p:spPr bwMode="gray">
            <a:xfrm>
              <a:off x="1316" y="2513"/>
              <a:ext cx="383" cy="538"/>
            </a:xfrm>
            <a:prstGeom prst="rect">
              <a:avLst/>
            </a:prstGeom>
            <a:noFill/>
            <a:ln>
              <a:noFill/>
            </a:ln>
            <a:effectLst>
              <a:outerShdw dist="35921" dir="2700000" algn="ctr" rotWithShape="0">
                <a:srgbClr val="080808"/>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spcBef>
                  <a:spcPct val="0"/>
                </a:spcBef>
              </a:pPr>
              <a:r>
                <a:rPr kumimoji="0" lang="en-US" altLang="zh-CN" sz="5000" u="none" dirty="0">
                  <a:solidFill>
                    <a:srgbClr val="FEFEFE"/>
                  </a:solidFill>
                  <a:latin typeface="Arial Black" pitchFamily="34" charset="0"/>
                </a:rPr>
                <a:t>3</a:t>
              </a:r>
            </a:p>
          </p:txBody>
        </p:sp>
      </p:grpSp>
      <p:pic>
        <p:nvPicPr>
          <p:cNvPr id="3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528"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smtClean="0">
                <a:solidFill>
                  <a:schemeClr val="bg1"/>
                </a:solidFill>
              </a:rPr>
              <a:t>Text Organization</a:t>
            </a:r>
            <a:endParaRPr lang="en-US" altLang="zh-CN" sz="5400" b="1" dirty="0" smtClean="0">
              <a:solidFill>
                <a:schemeClr val="bg1"/>
              </a:solidFill>
            </a:endParaRPr>
          </a:p>
        </p:txBody>
      </p:sp>
      <p:sp>
        <p:nvSpPr>
          <p:cNvPr id="3" name="TextBox 2">
            <a:hlinkClick r:id="rId8" action="ppaction://hlinksldjump"/>
          </p:cNvPr>
          <p:cNvSpPr txBox="1"/>
          <p:nvPr/>
        </p:nvSpPr>
        <p:spPr>
          <a:xfrm>
            <a:off x="407415" y="4008702"/>
            <a:ext cx="1224136" cy="584775"/>
          </a:xfrm>
          <a:prstGeom prst="rect">
            <a:avLst/>
          </a:prstGeom>
          <a:noFill/>
        </p:spPr>
        <p:txBody>
          <a:bodyPr wrap="square" rtlCol="0">
            <a:spAutoFit/>
          </a:bodyPr>
          <a:lstStyle/>
          <a:p>
            <a:r>
              <a:rPr lang="en-US" altLang="zh-CN" sz="3200" b="1" dirty="0" smtClean="0"/>
              <a:t>Point</a:t>
            </a:r>
            <a:endParaRPr lang="zh-CN" altLang="en-US" sz="3200" b="1" dirty="0"/>
          </a:p>
        </p:txBody>
      </p:sp>
    </p:spTree>
    <p:extLst>
      <p:ext uri="{BB962C8B-B14F-4D97-AF65-F5344CB8AC3E}">
        <p14:creationId xmlns:p14="http://schemas.microsoft.com/office/powerpoint/2010/main" val="1552463040"/>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626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626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6268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62680">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62681">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62681">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6268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6268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8677" name="Picture 161" descr="Picture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3725" y="3214688"/>
            <a:ext cx="7937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255" descr="shadow_1_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89013" y="5005388"/>
            <a:ext cx="23495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281" descr="Picture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6550025" y="1835150"/>
            <a:ext cx="569913"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0" name="Group 272"/>
          <p:cNvGrpSpPr>
            <a:grpSpLocks/>
          </p:cNvGrpSpPr>
          <p:nvPr/>
        </p:nvGrpSpPr>
        <p:grpSpPr bwMode="auto">
          <a:xfrm>
            <a:off x="3790950" y="1916113"/>
            <a:ext cx="739775" cy="822325"/>
            <a:chOff x="2608" y="1076"/>
            <a:chExt cx="466" cy="518"/>
          </a:xfrm>
        </p:grpSpPr>
        <p:grpSp>
          <p:nvGrpSpPr>
            <p:cNvPr id="28725" name="Group 273"/>
            <p:cNvGrpSpPr>
              <a:grpSpLocks/>
            </p:cNvGrpSpPr>
            <p:nvPr/>
          </p:nvGrpSpPr>
          <p:grpSpPr bwMode="auto">
            <a:xfrm>
              <a:off x="2608" y="1076"/>
              <a:ext cx="466" cy="518"/>
              <a:chOff x="2608" y="1076"/>
              <a:chExt cx="466" cy="518"/>
            </a:xfrm>
          </p:grpSpPr>
          <p:pic>
            <p:nvPicPr>
              <p:cNvPr id="28727" name="Picture 274" descr="light_shadow"/>
              <p:cNvPicPr>
                <a:picLocks noChangeAspect="1" noChangeArrowheads="1"/>
              </p:cNvPicPr>
              <p:nvPr/>
            </p:nvPicPr>
            <p:blipFill>
              <a:blip r:embed="rId6" cstate="print">
                <a:lum bright="-78000" contrast="-78000"/>
                <a:extLst>
                  <a:ext uri="{28A0092B-C50C-407E-A947-70E740481C1C}">
                    <a14:useLocalDpi xmlns:a14="http://schemas.microsoft.com/office/drawing/2010/main" val="0"/>
                  </a:ext>
                </a:extLst>
              </a:blip>
              <a:srcRect/>
              <a:stretch>
                <a:fillRect/>
              </a:stretch>
            </p:blipFill>
            <p:spPr bwMode="gray">
              <a:xfrm>
                <a:off x="2652" y="1482"/>
                <a:ext cx="3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28" name="Picture 275" descr="circuler_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2608" y="1076"/>
                <a:ext cx="46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9988" name="Oval 276"/>
              <p:cNvSpPr>
                <a:spLocks noChangeArrowheads="1"/>
              </p:cNvSpPr>
              <p:nvPr/>
            </p:nvSpPr>
            <p:spPr bwMode="gray">
              <a:xfrm>
                <a:off x="2608" y="1076"/>
                <a:ext cx="463" cy="479"/>
              </a:xfrm>
              <a:prstGeom prst="ellipse">
                <a:avLst/>
              </a:prstGeom>
              <a:gradFill rotWithShape="1">
                <a:gsLst>
                  <a:gs pos="0">
                    <a:srgbClr val="FFC319">
                      <a:gamma/>
                      <a:shade val="46275"/>
                      <a:invGamma/>
                      <a:alpha val="89999"/>
                    </a:srgbClr>
                  </a:gs>
                  <a:gs pos="50000">
                    <a:srgbClr val="FFC319">
                      <a:alpha val="55000"/>
                    </a:srgbClr>
                  </a:gs>
                  <a:gs pos="100000">
                    <a:srgbClr val="FFC319">
                      <a:gamma/>
                      <a:shade val="46275"/>
                      <a:invGamma/>
                      <a:alpha val="89999"/>
                    </a:srgbClr>
                  </a:gs>
                </a:gsLst>
                <a:lin ang="5400000" scaled="1"/>
              </a:gradFill>
              <a:ln w="9525" algn="ctr">
                <a:noFill/>
                <a:round/>
                <a:headEnd/>
                <a:tailEnd/>
              </a:ln>
              <a:effectLst/>
            </p:spPr>
            <p:txBody>
              <a:bodyPr wrap="none" anchor="ctr"/>
              <a:lstStyle/>
              <a:p>
                <a:pPr>
                  <a:defRPr/>
                </a:pPr>
                <a:endParaRPr lang="zh-CN" altLang="en-US"/>
              </a:p>
            </p:txBody>
          </p:sp>
        </p:grpSp>
        <p:pic>
          <p:nvPicPr>
            <p:cNvPr id="28726" name="Picture 277" descr="Picture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2665" y="1081"/>
              <a:ext cx="35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1" name="Group 284"/>
          <p:cNvGrpSpPr>
            <a:grpSpLocks/>
          </p:cNvGrpSpPr>
          <p:nvPr/>
        </p:nvGrpSpPr>
        <p:grpSpPr bwMode="auto">
          <a:xfrm>
            <a:off x="6516688" y="1949450"/>
            <a:ext cx="739775" cy="822325"/>
            <a:chOff x="2608" y="1076"/>
            <a:chExt cx="466" cy="518"/>
          </a:xfrm>
        </p:grpSpPr>
        <p:grpSp>
          <p:nvGrpSpPr>
            <p:cNvPr id="28718" name="Group 285"/>
            <p:cNvGrpSpPr>
              <a:grpSpLocks/>
            </p:cNvGrpSpPr>
            <p:nvPr/>
          </p:nvGrpSpPr>
          <p:grpSpPr bwMode="auto">
            <a:xfrm>
              <a:off x="2608" y="1076"/>
              <a:ext cx="466" cy="518"/>
              <a:chOff x="2608" y="1076"/>
              <a:chExt cx="466" cy="518"/>
            </a:xfrm>
          </p:grpSpPr>
          <p:pic>
            <p:nvPicPr>
              <p:cNvPr id="28720" name="Picture 286" descr="light_shadow"/>
              <p:cNvPicPr>
                <a:picLocks noChangeAspect="1" noChangeArrowheads="1"/>
              </p:cNvPicPr>
              <p:nvPr/>
            </p:nvPicPr>
            <p:blipFill>
              <a:blip r:embed="rId6" cstate="print">
                <a:lum bright="-78000" contrast="-78000"/>
                <a:extLst>
                  <a:ext uri="{28A0092B-C50C-407E-A947-70E740481C1C}">
                    <a14:useLocalDpi xmlns:a14="http://schemas.microsoft.com/office/drawing/2010/main" val="0"/>
                  </a:ext>
                </a:extLst>
              </a:blip>
              <a:srcRect/>
              <a:stretch>
                <a:fillRect/>
              </a:stretch>
            </p:blipFill>
            <p:spPr bwMode="gray">
              <a:xfrm>
                <a:off x="2652" y="1482"/>
                <a:ext cx="3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21" name="Picture 287" descr="circuler_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2608" y="1076"/>
                <a:ext cx="46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0000" name="Oval 288"/>
              <p:cNvSpPr>
                <a:spLocks noChangeArrowheads="1"/>
              </p:cNvSpPr>
              <p:nvPr/>
            </p:nvSpPr>
            <p:spPr bwMode="gray">
              <a:xfrm>
                <a:off x="2608" y="1076"/>
                <a:ext cx="463" cy="479"/>
              </a:xfrm>
              <a:prstGeom prst="ellipse">
                <a:avLst/>
              </a:prstGeom>
              <a:gradFill rotWithShape="1">
                <a:gsLst>
                  <a:gs pos="0">
                    <a:srgbClr val="A8D02A">
                      <a:gamma/>
                      <a:shade val="46275"/>
                      <a:invGamma/>
                      <a:alpha val="89999"/>
                    </a:srgbClr>
                  </a:gs>
                  <a:gs pos="50000">
                    <a:srgbClr val="A8D02A">
                      <a:alpha val="55000"/>
                    </a:srgbClr>
                  </a:gs>
                  <a:gs pos="100000">
                    <a:srgbClr val="A8D02A">
                      <a:gamma/>
                      <a:shade val="46275"/>
                      <a:invGamma/>
                      <a:alpha val="89999"/>
                    </a:srgbClr>
                  </a:gs>
                </a:gsLst>
                <a:lin ang="5400000" scaled="1"/>
              </a:gradFill>
              <a:ln w="9525" algn="ctr">
                <a:noFill/>
                <a:round/>
                <a:headEnd/>
                <a:tailEnd/>
              </a:ln>
              <a:effectLst/>
            </p:spPr>
            <p:txBody>
              <a:bodyPr wrap="none" anchor="ctr"/>
              <a:lstStyle/>
              <a:p>
                <a:pPr>
                  <a:defRPr/>
                </a:pPr>
                <a:endParaRPr lang="zh-CN" altLang="en-US"/>
              </a:p>
            </p:txBody>
          </p:sp>
        </p:grpSp>
        <p:pic>
          <p:nvPicPr>
            <p:cNvPr id="28719" name="Picture 289" descr="Picture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2665" y="1081"/>
              <a:ext cx="35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2" name="Group 301"/>
          <p:cNvGrpSpPr>
            <a:grpSpLocks/>
          </p:cNvGrpSpPr>
          <p:nvPr/>
        </p:nvGrpSpPr>
        <p:grpSpPr bwMode="auto">
          <a:xfrm>
            <a:off x="395288" y="1971675"/>
            <a:ext cx="8288337" cy="4481513"/>
            <a:chOff x="249" y="1242"/>
            <a:chExt cx="5221" cy="2572"/>
          </a:xfrm>
        </p:grpSpPr>
        <p:grpSp>
          <p:nvGrpSpPr>
            <p:cNvPr id="28692" name="Group 247"/>
            <p:cNvGrpSpPr>
              <a:grpSpLocks/>
            </p:cNvGrpSpPr>
            <p:nvPr/>
          </p:nvGrpSpPr>
          <p:grpSpPr bwMode="auto">
            <a:xfrm>
              <a:off x="3833" y="1364"/>
              <a:ext cx="1637" cy="2404"/>
              <a:chOff x="642" y="1572"/>
              <a:chExt cx="1359" cy="2158"/>
            </a:xfrm>
          </p:grpSpPr>
          <p:sp>
            <p:nvSpPr>
              <p:cNvPr id="28715" name="Freeform 248"/>
              <p:cNvSpPr>
                <a:spLocks/>
              </p:cNvSpPr>
              <p:nvPr/>
            </p:nvSpPr>
            <p:spPr bwMode="gray">
              <a:xfrm>
                <a:off x="642" y="1572"/>
                <a:ext cx="1359" cy="2158"/>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9"/>
                  <a:gd name="T31" fmla="*/ 0 h 2158"/>
                  <a:gd name="T32" fmla="*/ 1359 w 1359"/>
                  <a:gd name="T33" fmla="*/ 2158 h 21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rgbClr val="A8D02A"/>
                  </a:gs>
                  <a:gs pos="100000">
                    <a:srgbClr val="4E6013"/>
                  </a:gs>
                </a:gsLst>
                <a:lin ang="5400000" scaled="1"/>
              </a:gradFill>
              <a:ln w="9525">
                <a:solidFill>
                  <a:schemeClr val="bg1"/>
                </a:solidFill>
                <a:round/>
                <a:headEnd/>
                <a:tailEnd/>
              </a:ln>
              <a:scene3d>
                <a:camera prst="legacyPerspectiveTop"/>
                <a:lightRig rig="legacyNormal2" dir="t"/>
              </a:scene3d>
              <a:sp3d extrusionH="887400" prstMaterial="legacyMatte">
                <a:bevelT w="13500" h="13500" prst="angle"/>
                <a:bevelB w="13500" h="13500" prst="angle"/>
                <a:extrusionClr>
                  <a:srgbClr val="A8D02A"/>
                </a:extrusionClr>
              </a:sp3d>
            </p:spPr>
            <p:txBody>
              <a:bodyPr>
                <a:flatTx/>
              </a:bodyPr>
              <a:lstStyle/>
              <a:p>
                <a:endParaRPr lang="zh-CN" altLang="en-US"/>
              </a:p>
            </p:txBody>
          </p:sp>
          <p:sp>
            <p:nvSpPr>
              <p:cNvPr id="28716" name="Freeform 249"/>
              <p:cNvSpPr>
                <a:spLocks/>
              </p:cNvSpPr>
              <p:nvPr/>
            </p:nvSpPr>
            <p:spPr bwMode="gray">
              <a:xfrm>
                <a:off x="650" y="1576"/>
                <a:ext cx="1348" cy="377"/>
              </a:xfrm>
              <a:custGeom>
                <a:avLst/>
                <a:gdLst>
                  <a:gd name="T0" fmla="*/ 0 w 1348"/>
                  <a:gd name="T1" fmla="*/ 451 h 341"/>
                  <a:gd name="T2" fmla="*/ 309 w 1348"/>
                  <a:gd name="T3" fmla="*/ 841 h 341"/>
                  <a:gd name="T4" fmla="*/ 670 w 1348"/>
                  <a:gd name="T5" fmla="*/ 554 h 341"/>
                  <a:gd name="T6" fmla="*/ 1042 w 1348"/>
                  <a:gd name="T7" fmla="*/ 21 h 341"/>
                  <a:gd name="T8" fmla="*/ 1348 w 1348"/>
                  <a:gd name="T9" fmla="*/ 406 h 341"/>
                  <a:gd name="T10" fmla="*/ 0 60000 65536"/>
                  <a:gd name="T11" fmla="*/ 0 60000 65536"/>
                  <a:gd name="T12" fmla="*/ 0 60000 65536"/>
                  <a:gd name="T13" fmla="*/ 0 60000 65536"/>
                  <a:gd name="T14" fmla="*/ 0 60000 65536"/>
                  <a:gd name="T15" fmla="*/ 0 w 1348"/>
                  <a:gd name="T16" fmla="*/ 0 h 341"/>
                  <a:gd name="T17" fmla="*/ 1348 w 1348"/>
                  <a:gd name="T18" fmla="*/ 341 h 341"/>
                </a:gdLst>
                <a:ahLst/>
                <a:cxnLst>
                  <a:cxn ang="T10">
                    <a:pos x="T0" y="T1"/>
                  </a:cxn>
                  <a:cxn ang="T11">
                    <a:pos x="T2" y="T3"/>
                  </a:cxn>
                  <a:cxn ang="T12">
                    <a:pos x="T4" y="T5"/>
                  </a:cxn>
                  <a:cxn ang="T13">
                    <a:pos x="T6" y="T7"/>
                  </a:cxn>
                  <a:cxn ang="T14">
                    <a:pos x="T8" y="T9"/>
                  </a:cxn>
                </a:cxnLst>
                <a:rect l="T15" t="T16" r="T17" b="T18"/>
                <a:pathLst>
                  <a:path w="1348" h="341">
                    <a:moveTo>
                      <a:pt x="0" y="183"/>
                    </a:moveTo>
                    <a:cubicBezTo>
                      <a:pt x="84" y="205"/>
                      <a:pt x="78" y="326"/>
                      <a:pt x="309" y="340"/>
                    </a:cubicBezTo>
                    <a:cubicBezTo>
                      <a:pt x="421" y="341"/>
                      <a:pt x="563" y="306"/>
                      <a:pt x="670" y="225"/>
                    </a:cubicBezTo>
                    <a:cubicBezTo>
                      <a:pt x="777" y="144"/>
                      <a:pt x="932" y="17"/>
                      <a:pt x="1042" y="9"/>
                    </a:cubicBezTo>
                    <a:cubicBezTo>
                      <a:pt x="1237" y="0"/>
                      <a:pt x="1300" y="105"/>
                      <a:pt x="1348" y="165"/>
                    </a:cubicBezTo>
                  </a:path>
                </a:pathLst>
              </a:custGeom>
              <a:noFill/>
              <a:ln w="9525">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7" name="Freeform 250"/>
              <p:cNvSpPr>
                <a:spLocks/>
              </p:cNvSpPr>
              <p:nvPr/>
            </p:nvSpPr>
            <p:spPr bwMode="gray">
              <a:xfrm>
                <a:off x="653" y="3473"/>
                <a:ext cx="1345" cy="255"/>
              </a:xfrm>
              <a:custGeom>
                <a:avLst/>
                <a:gdLst>
                  <a:gd name="T0" fmla="*/ 1345 w 1345"/>
                  <a:gd name="T1" fmla="*/ 118 h 255"/>
                  <a:gd name="T2" fmla="*/ 1015 w 1345"/>
                  <a:gd name="T3" fmla="*/ 1 h 255"/>
                  <a:gd name="T4" fmla="*/ 718 w 1345"/>
                  <a:gd name="T5" fmla="*/ 112 h 255"/>
                  <a:gd name="T6" fmla="*/ 295 w 1345"/>
                  <a:gd name="T7" fmla="*/ 253 h 255"/>
                  <a:gd name="T8" fmla="*/ 0 w 1345"/>
                  <a:gd name="T9" fmla="*/ 102 h 255"/>
                  <a:gd name="T10" fmla="*/ 0 60000 65536"/>
                  <a:gd name="T11" fmla="*/ 0 60000 65536"/>
                  <a:gd name="T12" fmla="*/ 0 60000 65536"/>
                  <a:gd name="T13" fmla="*/ 0 60000 65536"/>
                  <a:gd name="T14" fmla="*/ 0 60000 65536"/>
                  <a:gd name="T15" fmla="*/ 0 w 1345"/>
                  <a:gd name="T16" fmla="*/ 0 h 255"/>
                  <a:gd name="T17" fmla="*/ 1345 w 1345"/>
                  <a:gd name="T18" fmla="*/ 255 h 255"/>
                </a:gdLst>
                <a:ahLst/>
                <a:cxnLst>
                  <a:cxn ang="T10">
                    <a:pos x="T0" y="T1"/>
                  </a:cxn>
                  <a:cxn ang="T11">
                    <a:pos x="T2" y="T3"/>
                  </a:cxn>
                  <a:cxn ang="T12">
                    <a:pos x="T4" y="T5"/>
                  </a:cxn>
                  <a:cxn ang="T13">
                    <a:pos x="T6" y="T7"/>
                  </a:cxn>
                  <a:cxn ang="T14">
                    <a:pos x="T8" y="T9"/>
                  </a:cxn>
                </a:cxnLst>
                <a:rect l="T15" t="T16" r="T17" b="T18"/>
                <a:pathLst>
                  <a:path w="1345" h="255">
                    <a:moveTo>
                      <a:pt x="1345" y="118"/>
                    </a:moveTo>
                    <a:cubicBezTo>
                      <a:pt x="1288" y="64"/>
                      <a:pt x="1246" y="17"/>
                      <a:pt x="1015" y="1"/>
                    </a:cubicBezTo>
                    <a:cubicBezTo>
                      <a:pt x="903" y="0"/>
                      <a:pt x="826" y="55"/>
                      <a:pt x="718" y="112"/>
                    </a:cubicBezTo>
                    <a:cubicBezTo>
                      <a:pt x="610" y="169"/>
                      <a:pt x="479" y="255"/>
                      <a:pt x="295" y="253"/>
                    </a:cubicBezTo>
                    <a:cubicBezTo>
                      <a:pt x="111" y="251"/>
                      <a:pt x="73" y="201"/>
                      <a:pt x="0" y="102"/>
                    </a:cubicBezTo>
                  </a:path>
                </a:pathLst>
              </a:custGeom>
              <a:noFill/>
              <a:ln w="9525">
                <a:solidFill>
                  <a:srgbClr val="000000">
                    <a:alpha val="30196"/>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8693" name="Group 251"/>
            <p:cNvGrpSpPr>
              <a:grpSpLocks/>
            </p:cNvGrpSpPr>
            <p:nvPr/>
          </p:nvGrpSpPr>
          <p:grpSpPr bwMode="auto">
            <a:xfrm>
              <a:off x="2017" y="1374"/>
              <a:ext cx="1637" cy="2394"/>
              <a:chOff x="642" y="1572"/>
              <a:chExt cx="1359" cy="2158"/>
            </a:xfrm>
          </p:grpSpPr>
          <p:sp>
            <p:nvSpPr>
              <p:cNvPr id="28712" name="Freeform 252"/>
              <p:cNvSpPr>
                <a:spLocks/>
              </p:cNvSpPr>
              <p:nvPr/>
            </p:nvSpPr>
            <p:spPr bwMode="gray">
              <a:xfrm>
                <a:off x="642" y="1572"/>
                <a:ext cx="1359" cy="2158"/>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9"/>
                  <a:gd name="T31" fmla="*/ 0 h 2158"/>
                  <a:gd name="T32" fmla="*/ 1359 w 1359"/>
                  <a:gd name="T33" fmla="*/ 2158 h 21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rgbClr val="FFC319"/>
                  </a:gs>
                  <a:gs pos="100000">
                    <a:srgbClr val="765A0C"/>
                  </a:gs>
                </a:gsLst>
                <a:lin ang="5400000" scaled="1"/>
              </a:gradFill>
              <a:ln w="9525">
                <a:solidFill>
                  <a:schemeClr val="bg1"/>
                </a:solidFill>
                <a:round/>
                <a:headEnd/>
                <a:tailEnd/>
              </a:ln>
              <a:scene3d>
                <a:camera prst="legacyPerspectiveTop"/>
                <a:lightRig rig="legacyNormal2" dir="t"/>
              </a:scene3d>
              <a:sp3d extrusionH="887400" prstMaterial="legacyMatte">
                <a:bevelT w="13500" h="13500" prst="angle"/>
                <a:bevelB w="13500" h="13500" prst="angle"/>
                <a:extrusionClr>
                  <a:srgbClr val="FFC319"/>
                </a:extrusionClr>
              </a:sp3d>
            </p:spPr>
            <p:txBody>
              <a:bodyPr>
                <a:flatTx/>
              </a:bodyPr>
              <a:lstStyle/>
              <a:p>
                <a:endParaRPr lang="zh-CN" altLang="en-US"/>
              </a:p>
            </p:txBody>
          </p:sp>
          <p:sp>
            <p:nvSpPr>
              <p:cNvPr id="28713" name="Freeform 253"/>
              <p:cNvSpPr>
                <a:spLocks/>
              </p:cNvSpPr>
              <p:nvPr/>
            </p:nvSpPr>
            <p:spPr bwMode="gray">
              <a:xfrm>
                <a:off x="650" y="1576"/>
                <a:ext cx="1348" cy="377"/>
              </a:xfrm>
              <a:custGeom>
                <a:avLst/>
                <a:gdLst>
                  <a:gd name="T0" fmla="*/ 0 w 1348"/>
                  <a:gd name="T1" fmla="*/ 451 h 341"/>
                  <a:gd name="T2" fmla="*/ 309 w 1348"/>
                  <a:gd name="T3" fmla="*/ 841 h 341"/>
                  <a:gd name="T4" fmla="*/ 670 w 1348"/>
                  <a:gd name="T5" fmla="*/ 554 h 341"/>
                  <a:gd name="T6" fmla="*/ 1042 w 1348"/>
                  <a:gd name="T7" fmla="*/ 21 h 341"/>
                  <a:gd name="T8" fmla="*/ 1348 w 1348"/>
                  <a:gd name="T9" fmla="*/ 406 h 341"/>
                  <a:gd name="T10" fmla="*/ 0 60000 65536"/>
                  <a:gd name="T11" fmla="*/ 0 60000 65536"/>
                  <a:gd name="T12" fmla="*/ 0 60000 65536"/>
                  <a:gd name="T13" fmla="*/ 0 60000 65536"/>
                  <a:gd name="T14" fmla="*/ 0 60000 65536"/>
                  <a:gd name="T15" fmla="*/ 0 w 1348"/>
                  <a:gd name="T16" fmla="*/ 0 h 341"/>
                  <a:gd name="T17" fmla="*/ 1348 w 1348"/>
                  <a:gd name="T18" fmla="*/ 341 h 341"/>
                </a:gdLst>
                <a:ahLst/>
                <a:cxnLst>
                  <a:cxn ang="T10">
                    <a:pos x="T0" y="T1"/>
                  </a:cxn>
                  <a:cxn ang="T11">
                    <a:pos x="T2" y="T3"/>
                  </a:cxn>
                  <a:cxn ang="T12">
                    <a:pos x="T4" y="T5"/>
                  </a:cxn>
                  <a:cxn ang="T13">
                    <a:pos x="T6" y="T7"/>
                  </a:cxn>
                  <a:cxn ang="T14">
                    <a:pos x="T8" y="T9"/>
                  </a:cxn>
                </a:cxnLst>
                <a:rect l="T15" t="T16" r="T17" b="T18"/>
                <a:pathLst>
                  <a:path w="1348" h="341">
                    <a:moveTo>
                      <a:pt x="0" y="183"/>
                    </a:moveTo>
                    <a:cubicBezTo>
                      <a:pt x="84" y="205"/>
                      <a:pt x="78" y="326"/>
                      <a:pt x="309" y="340"/>
                    </a:cubicBezTo>
                    <a:cubicBezTo>
                      <a:pt x="421" y="341"/>
                      <a:pt x="563" y="306"/>
                      <a:pt x="670" y="225"/>
                    </a:cubicBezTo>
                    <a:cubicBezTo>
                      <a:pt x="777" y="144"/>
                      <a:pt x="932" y="17"/>
                      <a:pt x="1042" y="9"/>
                    </a:cubicBezTo>
                    <a:cubicBezTo>
                      <a:pt x="1237" y="0"/>
                      <a:pt x="1300" y="105"/>
                      <a:pt x="1348" y="165"/>
                    </a:cubicBezTo>
                  </a:path>
                </a:pathLst>
              </a:custGeom>
              <a:noFill/>
              <a:ln w="9525">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4" name="Freeform 254"/>
              <p:cNvSpPr>
                <a:spLocks/>
              </p:cNvSpPr>
              <p:nvPr/>
            </p:nvSpPr>
            <p:spPr bwMode="gray">
              <a:xfrm>
                <a:off x="653" y="3473"/>
                <a:ext cx="1345" cy="255"/>
              </a:xfrm>
              <a:custGeom>
                <a:avLst/>
                <a:gdLst>
                  <a:gd name="T0" fmla="*/ 1345 w 1345"/>
                  <a:gd name="T1" fmla="*/ 118 h 255"/>
                  <a:gd name="T2" fmla="*/ 1015 w 1345"/>
                  <a:gd name="T3" fmla="*/ 1 h 255"/>
                  <a:gd name="T4" fmla="*/ 718 w 1345"/>
                  <a:gd name="T5" fmla="*/ 112 h 255"/>
                  <a:gd name="T6" fmla="*/ 295 w 1345"/>
                  <a:gd name="T7" fmla="*/ 253 h 255"/>
                  <a:gd name="T8" fmla="*/ 0 w 1345"/>
                  <a:gd name="T9" fmla="*/ 102 h 255"/>
                  <a:gd name="T10" fmla="*/ 0 60000 65536"/>
                  <a:gd name="T11" fmla="*/ 0 60000 65536"/>
                  <a:gd name="T12" fmla="*/ 0 60000 65536"/>
                  <a:gd name="T13" fmla="*/ 0 60000 65536"/>
                  <a:gd name="T14" fmla="*/ 0 60000 65536"/>
                  <a:gd name="T15" fmla="*/ 0 w 1345"/>
                  <a:gd name="T16" fmla="*/ 0 h 255"/>
                  <a:gd name="T17" fmla="*/ 1345 w 1345"/>
                  <a:gd name="T18" fmla="*/ 255 h 255"/>
                </a:gdLst>
                <a:ahLst/>
                <a:cxnLst>
                  <a:cxn ang="T10">
                    <a:pos x="T0" y="T1"/>
                  </a:cxn>
                  <a:cxn ang="T11">
                    <a:pos x="T2" y="T3"/>
                  </a:cxn>
                  <a:cxn ang="T12">
                    <a:pos x="T4" y="T5"/>
                  </a:cxn>
                  <a:cxn ang="T13">
                    <a:pos x="T6" y="T7"/>
                  </a:cxn>
                  <a:cxn ang="T14">
                    <a:pos x="T8" y="T9"/>
                  </a:cxn>
                </a:cxnLst>
                <a:rect l="T15" t="T16" r="T17" b="T18"/>
                <a:pathLst>
                  <a:path w="1345" h="255">
                    <a:moveTo>
                      <a:pt x="1345" y="118"/>
                    </a:moveTo>
                    <a:cubicBezTo>
                      <a:pt x="1288" y="64"/>
                      <a:pt x="1246" y="17"/>
                      <a:pt x="1015" y="1"/>
                    </a:cubicBezTo>
                    <a:cubicBezTo>
                      <a:pt x="903" y="0"/>
                      <a:pt x="826" y="55"/>
                      <a:pt x="718" y="112"/>
                    </a:cubicBezTo>
                    <a:cubicBezTo>
                      <a:pt x="610" y="169"/>
                      <a:pt x="479" y="255"/>
                      <a:pt x="295" y="253"/>
                    </a:cubicBezTo>
                    <a:cubicBezTo>
                      <a:pt x="111" y="251"/>
                      <a:pt x="73" y="201"/>
                      <a:pt x="0" y="102"/>
                    </a:cubicBezTo>
                  </a:path>
                </a:pathLst>
              </a:custGeom>
              <a:noFill/>
              <a:ln w="9525">
                <a:solidFill>
                  <a:srgbClr val="000000">
                    <a:alpha val="30196"/>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8694" name="Group 256"/>
            <p:cNvGrpSpPr>
              <a:grpSpLocks/>
            </p:cNvGrpSpPr>
            <p:nvPr/>
          </p:nvGrpSpPr>
          <p:grpSpPr bwMode="auto">
            <a:xfrm>
              <a:off x="249" y="1405"/>
              <a:ext cx="1637" cy="2409"/>
              <a:chOff x="642" y="1572"/>
              <a:chExt cx="1359" cy="2158"/>
            </a:xfrm>
          </p:grpSpPr>
          <p:sp>
            <p:nvSpPr>
              <p:cNvPr id="28709" name="Freeform 257"/>
              <p:cNvSpPr>
                <a:spLocks/>
              </p:cNvSpPr>
              <p:nvPr/>
            </p:nvSpPr>
            <p:spPr bwMode="ltGray">
              <a:xfrm>
                <a:off x="642" y="1572"/>
                <a:ext cx="1359" cy="2158"/>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9"/>
                  <a:gd name="T31" fmla="*/ 0 h 2158"/>
                  <a:gd name="T32" fmla="*/ 1359 w 1359"/>
                  <a:gd name="T33" fmla="*/ 2158 h 21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rgbClr val="FF6161"/>
                  </a:gs>
                  <a:gs pos="100000">
                    <a:srgbClr val="762D2D"/>
                  </a:gs>
                </a:gsLst>
                <a:lin ang="5400000" scaled="1"/>
              </a:gradFill>
              <a:ln w="9525">
                <a:solidFill>
                  <a:schemeClr val="bg1"/>
                </a:solidFill>
                <a:round/>
                <a:headEnd/>
                <a:tailEnd/>
              </a:ln>
              <a:scene3d>
                <a:camera prst="legacyPerspectiveTop"/>
                <a:lightRig rig="legacyNormal2" dir="t"/>
              </a:scene3d>
              <a:sp3d extrusionH="887400" prstMaterial="legacyMatte">
                <a:bevelT w="13500" h="13500" prst="angle"/>
                <a:bevelB w="13500" h="13500" prst="angle"/>
                <a:extrusionClr>
                  <a:srgbClr val="FF6161"/>
                </a:extrusionClr>
              </a:sp3d>
            </p:spPr>
            <p:txBody>
              <a:bodyPr>
                <a:flatTx/>
              </a:bodyPr>
              <a:lstStyle/>
              <a:p>
                <a:endParaRPr lang="zh-CN" altLang="en-US"/>
              </a:p>
            </p:txBody>
          </p:sp>
          <p:sp>
            <p:nvSpPr>
              <p:cNvPr id="28710" name="Freeform 258"/>
              <p:cNvSpPr>
                <a:spLocks/>
              </p:cNvSpPr>
              <p:nvPr/>
            </p:nvSpPr>
            <p:spPr bwMode="ltGray">
              <a:xfrm>
                <a:off x="650" y="1576"/>
                <a:ext cx="1348" cy="377"/>
              </a:xfrm>
              <a:custGeom>
                <a:avLst/>
                <a:gdLst>
                  <a:gd name="T0" fmla="*/ 0 w 1348"/>
                  <a:gd name="T1" fmla="*/ 451 h 341"/>
                  <a:gd name="T2" fmla="*/ 309 w 1348"/>
                  <a:gd name="T3" fmla="*/ 841 h 341"/>
                  <a:gd name="T4" fmla="*/ 670 w 1348"/>
                  <a:gd name="T5" fmla="*/ 554 h 341"/>
                  <a:gd name="T6" fmla="*/ 1042 w 1348"/>
                  <a:gd name="T7" fmla="*/ 21 h 341"/>
                  <a:gd name="T8" fmla="*/ 1348 w 1348"/>
                  <a:gd name="T9" fmla="*/ 406 h 341"/>
                  <a:gd name="T10" fmla="*/ 0 60000 65536"/>
                  <a:gd name="T11" fmla="*/ 0 60000 65536"/>
                  <a:gd name="T12" fmla="*/ 0 60000 65536"/>
                  <a:gd name="T13" fmla="*/ 0 60000 65536"/>
                  <a:gd name="T14" fmla="*/ 0 60000 65536"/>
                  <a:gd name="T15" fmla="*/ 0 w 1348"/>
                  <a:gd name="T16" fmla="*/ 0 h 341"/>
                  <a:gd name="T17" fmla="*/ 1348 w 1348"/>
                  <a:gd name="T18" fmla="*/ 341 h 341"/>
                </a:gdLst>
                <a:ahLst/>
                <a:cxnLst>
                  <a:cxn ang="T10">
                    <a:pos x="T0" y="T1"/>
                  </a:cxn>
                  <a:cxn ang="T11">
                    <a:pos x="T2" y="T3"/>
                  </a:cxn>
                  <a:cxn ang="T12">
                    <a:pos x="T4" y="T5"/>
                  </a:cxn>
                  <a:cxn ang="T13">
                    <a:pos x="T6" y="T7"/>
                  </a:cxn>
                  <a:cxn ang="T14">
                    <a:pos x="T8" y="T9"/>
                  </a:cxn>
                </a:cxnLst>
                <a:rect l="T15" t="T16" r="T17" b="T18"/>
                <a:pathLst>
                  <a:path w="1348" h="341">
                    <a:moveTo>
                      <a:pt x="0" y="183"/>
                    </a:moveTo>
                    <a:cubicBezTo>
                      <a:pt x="84" y="205"/>
                      <a:pt x="78" y="326"/>
                      <a:pt x="309" y="340"/>
                    </a:cubicBezTo>
                    <a:cubicBezTo>
                      <a:pt x="421" y="341"/>
                      <a:pt x="563" y="306"/>
                      <a:pt x="670" y="225"/>
                    </a:cubicBezTo>
                    <a:cubicBezTo>
                      <a:pt x="777" y="144"/>
                      <a:pt x="932" y="17"/>
                      <a:pt x="1042" y="9"/>
                    </a:cubicBezTo>
                    <a:cubicBezTo>
                      <a:pt x="1237" y="0"/>
                      <a:pt x="1300" y="105"/>
                      <a:pt x="1348" y="165"/>
                    </a:cubicBezTo>
                  </a:path>
                </a:pathLst>
              </a:custGeom>
              <a:noFill/>
              <a:ln w="9525">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1" name="Freeform 259"/>
              <p:cNvSpPr>
                <a:spLocks/>
              </p:cNvSpPr>
              <p:nvPr/>
            </p:nvSpPr>
            <p:spPr bwMode="ltGray">
              <a:xfrm>
                <a:off x="653" y="3473"/>
                <a:ext cx="1345" cy="255"/>
              </a:xfrm>
              <a:custGeom>
                <a:avLst/>
                <a:gdLst>
                  <a:gd name="T0" fmla="*/ 1345 w 1345"/>
                  <a:gd name="T1" fmla="*/ 118 h 255"/>
                  <a:gd name="T2" fmla="*/ 1015 w 1345"/>
                  <a:gd name="T3" fmla="*/ 1 h 255"/>
                  <a:gd name="T4" fmla="*/ 718 w 1345"/>
                  <a:gd name="T5" fmla="*/ 112 h 255"/>
                  <a:gd name="T6" fmla="*/ 295 w 1345"/>
                  <a:gd name="T7" fmla="*/ 253 h 255"/>
                  <a:gd name="T8" fmla="*/ 0 w 1345"/>
                  <a:gd name="T9" fmla="*/ 102 h 255"/>
                  <a:gd name="T10" fmla="*/ 0 60000 65536"/>
                  <a:gd name="T11" fmla="*/ 0 60000 65536"/>
                  <a:gd name="T12" fmla="*/ 0 60000 65536"/>
                  <a:gd name="T13" fmla="*/ 0 60000 65536"/>
                  <a:gd name="T14" fmla="*/ 0 60000 65536"/>
                  <a:gd name="T15" fmla="*/ 0 w 1345"/>
                  <a:gd name="T16" fmla="*/ 0 h 255"/>
                  <a:gd name="T17" fmla="*/ 1345 w 1345"/>
                  <a:gd name="T18" fmla="*/ 255 h 255"/>
                </a:gdLst>
                <a:ahLst/>
                <a:cxnLst>
                  <a:cxn ang="T10">
                    <a:pos x="T0" y="T1"/>
                  </a:cxn>
                  <a:cxn ang="T11">
                    <a:pos x="T2" y="T3"/>
                  </a:cxn>
                  <a:cxn ang="T12">
                    <a:pos x="T4" y="T5"/>
                  </a:cxn>
                  <a:cxn ang="T13">
                    <a:pos x="T6" y="T7"/>
                  </a:cxn>
                  <a:cxn ang="T14">
                    <a:pos x="T8" y="T9"/>
                  </a:cxn>
                </a:cxnLst>
                <a:rect l="T15" t="T16" r="T17" b="T18"/>
                <a:pathLst>
                  <a:path w="1345" h="255">
                    <a:moveTo>
                      <a:pt x="1345" y="118"/>
                    </a:moveTo>
                    <a:cubicBezTo>
                      <a:pt x="1288" y="64"/>
                      <a:pt x="1246" y="17"/>
                      <a:pt x="1015" y="1"/>
                    </a:cubicBezTo>
                    <a:cubicBezTo>
                      <a:pt x="903" y="0"/>
                      <a:pt x="826" y="55"/>
                      <a:pt x="718" y="112"/>
                    </a:cubicBezTo>
                    <a:cubicBezTo>
                      <a:pt x="610" y="169"/>
                      <a:pt x="479" y="255"/>
                      <a:pt x="295" y="253"/>
                    </a:cubicBezTo>
                    <a:cubicBezTo>
                      <a:pt x="111" y="251"/>
                      <a:pt x="73" y="201"/>
                      <a:pt x="0" y="102"/>
                    </a:cubicBezTo>
                  </a:path>
                </a:pathLst>
              </a:custGeom>
              <a:noFill/>
              <a:ln w="9525">
                <a:solidFill>
                  <a:srgbClr val="000000">
                    <a:alpha val="30196"/>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8695" name="Group 263"/>
            <p:cNvGrpSpPr>
              <a:grpSpLocks/>
            </p:cNvGrpSpPr>
            <p:nvPr/>
          </p:nvGrpSpPr>
          <p:grpSpPr bwMode="auto">
            <a:xfrm>
              <a:off x="650" y="1242"/>
              <a:ext cx="454" cy="518"/>
              <a:chOff x="192" y="1917"/>
              <a:chExt cx="1042" cy="1102"/>
            </a:xfrm>
          </p:grpSpPr>
          <p:grpSp>
            <p:nvGrpSpPr>
              <p:cNvPr id="28702" name="Group 264"/>
              <p:cNvGrpSpPr>
                <a:grpSpLocks/>
              </p:cNvGrpSpPr>
              <p:nvPr/>
            </p:nvGrpSpPr>
            <p:grpSpPr bwMode="auto">
              <a:xfrm>
                <a:off x="192" y="1917"/>
                <a:ext cx="1042" cy="1102"/>
                <a:chOff x="192" y="1917"/>
                <a:chExt cx="1042" cy="1102"/>
              </a:xfrm>
            </p:grpSpPr>
            <p:pic>
              <p:nvPicPr>
                <p:cNvPr id="28704" name="Picture 265" descr="light_shadow"/>
                <p:cNvPicPr>
                  <a:picLocks noChangeAspect="1" noChangeArrowheads="1"/>
                </p:cNvPicPr>
                <p:nvPr/>
              </p:nvPicPr>
              <p:blipFill>
                <a:blip r:embed="rId8">
                  <a:lum bright="-78000" contrast="-78000"/>
                  <a:extLst>
                    <a:ext uri="{28A0092B-C50C-407E-A947-70E740481C1C}">
                      <a14:useLocalDpi xmlns:a14="http://schemas.microsoft.com/office/drawing/2010/main" val="0"/>
                    </a:ext>
                  </a:extLst>
                </a:blip>
                <a:srcRect/>
                <a:stretch>
                  <a:fillRect/>
                </a:stretch>
              </p:blipFill>
              <p:spPr bwMode="gray">
                <a:xfrm>
                  <a:off x="291" y="2781"/>
                  <a:ext cx="85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5" name="Picture 266" descr="circuler_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192" y="1917"/>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9979" name="Oval 267"/>
                <p:cNvSpPr>
                  <a:spLocks noChangeArrowheads="1"/>
                </p:cNvSpPr>
                <p:nvPr/>
              </p:nvSpPr>
              <p:spPr bwMode="gray">
                <a:xfrm>
                  <a:off x="192" y="1917"/>
                  <a:ext cx="1035" cy="1019"/>
                </a:xfrm>
                <a:prstGeom prst="ellipse">
                  <a:avLst/>
                </a:prstGeom>
                <a:gradFill rotWithShape="1">
                  <a:gsLst>
                    <a:gs pos="0">
                      <a:srgbClr val="FF6161">
                        <a:gamma/>
                        <a:shade val="46275"/>
                        <a:invGamma/>
                        <a:alpha val="89999"/>
                      </a:srgbClr>
                    </a:gs>
                    <a:gs pos="50000">
                      <a:srgbClr val="FF6161">
                        <a:alpha val="55000"/>
                      </a:srgbClr>
                    </a:gs>
                    <a:gs pos="100000">
                      <a:srgbClr val="FF6161">
                        <a:gamma/>
                        <a:shade val="46275"/>
                        <a:invGamma/>
                        <a:alpha val="89999"/>
                      </a:srgbClr>
                    </a:gs>
                  </a:gsLst>
                  <a:lin ang="5400000" scaled="1"/>
                </a:gradFill>
                <a:ln w="9525" algn="ctr">
                  <a:noFill/>
                  <a:round/>
                  <a:headEnd/>
                  <a:tailEnd/>
                </a:ln>
                <a:effectLst/>
              </p:spPr>
              <p:txBody>
                <a:bodyPr wrap="none" anchor="ctr"/>
                <a:lstStyle/>
                <a:p>
                  <a:pPr>
                    <a:defRPr/>
                  </a:pPr>
                  <a:endParaRPr lang="zh-CN" altLang="en-US"/>
                </a:p>
              </p:txBody>
            </p:sp>
          </p:grpSp>
          <p:pic>
            <p:nvPicPr>
              <p:cNvPr id="28703" name="Picture 268" descr="Picture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296" y="1927"/>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39981" name="WordArt 269">
              <a:hlinkClick r:id="rId10" action="ppaction://hlinksldjump"/>
            </p:cNvPr>
            <p:cNvSpPr>
              <a:spLocks noChangeArrowheads="1" noChangeShapeType="1" noTextEdit="1"/>
            </p:cNvSpPr>
            <p:nvPr/>
          </p:nvSpPr>
          <p:spPr bwMode="gray">
            <a:xfrm>
              <a:off x="703" y="1360"/>
              <a:ext cx="328" cy="265"/>
            </a:xfrm>
            <a:prstGeom prst="rect">
              <a:avLst/>
            </a:prstGeom>
          </p:spPr>
          <p:txBody>
            <a:bodyPr wrap="none" fromWordArt="1">
              <a:prstTxWarp prst="textPlain">
                <a:avLst>
                  <a:gd name="adj" fmla="val 50000"/>
                </a:avLst>
              </a:prstTxWarp>
            </a:bodyPr>
            <a:lstStyle/>
            <a:p>
              <a:pPr algn="ctr">
                <a:defRPr/>
              </a:pPr>
              <a:r>
                <a:rPr lang="en-US" altLang="zh-CN" sz="3600" i="1" kern="10" dirty="0">
                  <a:ln w="9525">
                    <a:noFill/>
                    <a:round/>
                    <a:headEnd/>
                    <a:tailEnd/>
                  </a:ln>
                  <a:solidFill>
                    <a:srgbClr val="FCFCFC">
                      <a:alpha val="80000"/>
                    </a:srgbClr>
                  </a:solidFill>
                  <a:latin typeface="Arial Black"/>
                </a:rPr>
                <a:t>01</a:t>
              </a:r>
              <a:endParaRPr lang="zh-CN" altLang="en-US" sz="3600" i="1" kern="10" dirty="0">
                <a:ln w="9525">
                  <a:noFill/>
                  <a:round/>
                  <a:headEnd/>
                  <a:tailEnd/>
                </a:ln>
                <a:solidFill>
                  <a:srgbClr val="FCFCFC">
                    <a:alpha val="80000"/>
                  </a:srgbClr>
                </a:solidFill>
                <a:latin typeface="Arial Black"/>
              </a:endParaRPr>
            </a:p>
          </p:txBody>
        </p:sp>
        <p:sp>
          <p:nvSpPr>
            <p:cNvPr id="28697" name="Line 270"/>
            <p:cNvSpPr>
              <a:spLocks noChangeShapeType="1"/>
            </p:cNvSpPr>
            <p:nvPr/>
          </p:nvSpPr>
          <p:spPr bwMode="gray">
            <a:xfrm>
              <a:off x="403" y="2251"/>
              <a:ext cx="1207" cy="0"/>
            </a:xfrm>
            <a:prstGeom prst="line">
              <a:avLst/>
            </a:prstGeom>
            <a:noFill/>
            <a:ln w="12700" cap="rnd">
              <a:solidFill>
                <a:srgbClr val="FFFFFF">
                  <a:alpha val="50195"/>
                </a:srgbClr>
              </a:solidFill>
              <a:prstDash val="sysDot"/>
              <a:round/>
              <a:headEnd/>
              <a:tailEnd/>
            </a:ln>
            <a:effectLst>
              <a:outerShdw dist="28398" dir="20006097"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139990" name="WordArt 278">
              <a:hlinkClick r:id="rId11" action="ppaction://hlinksldjump"/>
            </p:cNvPr>
            <p:cNvSpPr>
              <a:spLocks noChangeArrowheads="1" noChangeShapeType="1" noTextEdit="1"/>
            </p:cNvSpPr>
            <p:nvPr/>
          </p:nvSpPr>
          <p:spPr bwMode="gray">
            <a:xfrm>
              <a:off x="2459" y="1317"/>
              <a:ext cx="334" cy="265"/>
            </a:xfrm>
            <a:prstGeom prst="rect">
              <a:avLst/>
            </a:prstGeom>
          </p:spPr>
          <p:txBody>
            <a:bodyPr wrap="none" fromWordArt="1">
              <a:prstTxWarp prst="textPlain">
                <a:avLst>
                  <a:gd name="adj" fmla="val 50000"/>
                </a:avLst>
              </a:prstTxWarp>
            </a:bodyPr>
            <a:lstStyle/>
            <a:p>
              <a:pPr algn="ctr">
                <a:defRPr/>
              </a:pPr>
              <a:r>
                <a:rPr lang="en-US" altLang="zh-CN" sz="3600" i="1" kern="10" dirty="0">
                  <a:ln w="9525">
                    <a:noFill/>
                    <a:round/>
                    <a:headEnd/>
                    <a:tailEnd/>
                  </a:ln>
                  <a:solidFill>
                    <a:srgbClr val="FCFCFC">
                      <a:alpha val="80000"/>
                    </a:srgbClr>
                  </a:solidFill>
                  <a:latin typeface="Arial Black"/>
                </a:rPr>
                <a:t>02</a:t>
              </a:r>
              <a:endParaRPr lang="zh-CN" altLang="en-US" sz="3600" i="1" kern="10" dirty="0">
                <a:ln w="9525">
                  <a:noFill/>
                  <a:round/>
                  <a:headEnd/>
                  <a:tailEnd/>
                </a:ln>
                <a:solidFill>
                  <a:srgbClr val="FCFCFC">
                    <a:alpha val="80000"/>
                  </a:srgbClr>
                </a:solidFill>
                <a:latin typeface="Arial Black"/>
              </a:endParaRPr>
            </a:p>
          </p:txBody>
        </p:sp>
        <p:sp>
          <p:nvSpPr>
            <p:cNvPr id="28699" name="Line 279"/>
            <p:cNvSpPr>
              <a:spLocks noChangeShapeType="1"/>
            </p:cNvSpPr>
            <p:nvPr/>
          </p:nvSpPr>
          <p:spPr bwMode="gray">
            <a:xfrm>
              <a:off x="2200" y="2250"/>
              <a:ext cx="1207" cy="0"/>
            </a:xfrm>
            <a:prstGeom prst="line">
              <a:avLst/>
            </a:prstGeom>
            <a:noFill/>
            <a:ln w="12700" cap="rnd">
              <a:solidFill>
                <a:srgbClr val="FFFFFF">
                  <a:alpha val="50195"/>
                </a:srgbClr>
              </a:solidFill>
              <a:prstDash val="sysDot"/>
              <a:round/>
              <a:headEnd/>
              <a:tailEnd/>
            </a:ln>
            <a:effectLst>
              <a:outerShdw dist="28398" dir="20006097"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8700" name="Line 282"/>
            <p:cNvSpPr>
              <a:spLocks noChangeShapeType="1"/>
            </p:cNvSpPr>
            <p:nvPr/>
          </p:nvSpPr>
          <p:spPr bwMode="gray">
            <a:xfrm>
              <a:off x="4044" y="2248"/>
              <a:ext cx="1207" cy="0"/>
            </a:xfrm>
            <a:prstGeom prst="line">
              <a:avLst/>
            </a:prstGeom>
            <a:noFill/>
            <a:ln w="12700" cap="rnd">
              <a:solidFill>
                <a:srgbClr val="FFFFFF">
                  <a:alpha val="50195"/>
                </a:srgbClr>
              </a:solidFill>
              <a:prstDash val="sysDot"/>
              <a:round/>
              <a:headEnd/>
              <a:tailEnd/>
            </a:ln>
            <a:effectLst>
              <a:outerShdw dist="28398" dir="20006097" algn="ctr" rotWithShape="0">
                <a:srgbClr val="000000">
                  <a:alpha val="50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140002" name="WordArt 290">
              <a:hlinkClick r:id="rId12" action="ppaction://hlinksldjump"/>
            </p:cNvPr>
            <p:cNvSpPr>
              <a:spLocks noChangeArrowheads="1" noChangeShapeType="1" noTextEdit="1"/>
            </p:cNvSpPr>
            <p:nvPr/>
          </p:nvSpPr>
          <p:spPr bwMode="gray">
            <a:xfrm>
              <a:off x="4133" y="1327"/>
              <a:ext cx="334" cy="265"/>
            </a:xfrm>
            <a:prstGeom prst="rect">
              <a:avLst/>
            </a:prstGeom>
          </p:spPr>
          <p:txBody>
            <a:bodyPr wrap="none" fromWordArt="1">
              <a:prstTxWarp prst="textPlain">
                <a:avLst>
                  <a:gd name="adj" fmla="val 50000"/>
                </a:avLst>
              </a:prstTxWarp>
            </a:bodyPr>
            <a:lstStyle/>
            <a:p>
              <a:pPr algn="ctr">
                <a:defRPr/>
              </a:pPr>
              <a:r>
                <a:rPr lang="en-US" altLang="zh-CN" sz="3600" i="1" kern="10" dirty="0">
                  <a:ln w="9525">
                    <a:noFill/>
                    <a:round/>
                    <a:headEnd/>
                    <a:tailEnd/>
                  </a:ln>
                  <a:solidFill>
                    <a:srgbClr val="FCFCFC">
                      <a:alpha val="80000"/>
                    </a:srgbClr>
                  </a:solidFill>
                  <a:latin typeface="Arial Black"/>
                </a:rPr>
                <a:t>03</a:t>
              </a:r>
              <a:endParaRPr lang="zh-CN" altLang="en-US" sz="3600" i="1" kern="10" dirty="0">
                <a:ln w="9525">
                  <a:noFill/>
                  <a:round/>
                  <a:headEnd/>
                  <a:tailEnd/>
                </a:ln>
                <a:solidFill>
                  <a:srgbClr val="FCFCFC">
                    <a:alpha val="80000"/>
                  </a:srgbClr>
                </a:solidFill>
                <a:latin typeface="Arial Black"/>
              </a:endParaRPr>
            </a:p>
          </p:txBody>
        </p:sp>
      </p:grpSp>
      <p:sp>
        <p:nvSpPr>
          <p:cNvPr id="1139972" name="Text Box 260"/>
          <p:cNvSpPr txBox="1">
            <a:spLocks noChangeArrowheads="1"/>
          </p:cNvSpPr>
          <p:nvPr/>
        </p:nvSpPr>
        <p:spPr bwMode="gray">
          <a:xfrm>
            <a:off x="395288" y="3816262"/>
            <a:ext cx="2644775"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pPr>
            <a:r>
              <a:rPr lang="en-US" altLang="zh-CN" sz="2400" u="none" dirty="0">
                <a:solidFill>
                  <a:schemeClr val="bg1">
                    <a:lumMod val="95000"/>
                  </a:schemeClr>
                </a:solidFill>
                <a:latin typeface="Century Gothic" pitchFamily="34" charset="0"/>
              </a:rPr>
              <a:t>high &amp; quick, or sometimes a stage whisper, but always highly animated</a:t>
            </a:r>
            <a:endParaRPr lang="zh-CN" altLang="en-US" sz="2400" u="none" dirty="0">
              <a:solidFill>
                <a:schemeClr val="bg1">
                  <a:lumMod val="95000"/>
                </a:schemeClr>
              </a:solidFill>
              <a:latin typeface="Century Gothic" pitchFamily="34" charset="0"/>
            </a:endParaRPr>
          </a:p>
        </p:txBody>
      </p:sp>
      <p:sp>
        <p:nvSpPr>
          <p:cNvPr id="1139973" name="Text Box 261"/>
          <p:cNvSpPr txBox="1">
            <a:spLocks noChangeArrowheads="1"/>
          </p:cNvSpPr>
          <p:nvPr/>
        </p:nvSpPr>
        <p:spPr bwMode="gray">
          <a:xfrm>
            <a:off x="6105923" y="3917296"/>
            <a:ext cx="26638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chemeClr val="bg1">
                    <a:lumMod val="95000"/>
                  </a:schemeClr>
                </a:solidFill>
                <a:latin typeface="Century Gothic" pitchFamily="34" charset="0"/>
              </a:rPr>
              <a:t>Listeners should be at least as animated and enthusiastic as speakers.</a:t>
            </a:r>
          </a:p>
        </p:txBody>
      </p:sp>
      <p:sp>
        <p:nvSpPr>
          <p:cNvPr id="1139995" name="Rectangle 283"/>
          <p:cNvSpPr>
            <a:spLocks noChangeArrowheads="1"/>
          </p:cNvSpPr>
          <p:nvPr/>
        </p:nvSpPr>
        <p:spPr bwMode="gray">
          <a:xfrm>
            <a:off x="3214298" y="3678238"/>
            <a:ext cx="280828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nSpc>
                <a:spcPct val="120000"/>
              </a:lnSpc>
              <a:spcBef>
                <a:spcPct val="0"/>
              </a:spcBef>
              <a:buClr>
                <a:srgbClr val="D7181F"/>
              </a:buClr>
              <a:buFont typeface="Wingdings" pitchFamily="2" charset="2"/>
              <a:buNone/>
            </a:pPr>
            <a:r>
              <a:rPr kumimoji="0" lang="zh-CN" altLang="en-US" sz="1400" u="none" dirty="0">
                <a:solidFill>
                  <a:srgbClr val="FFFFFF"/>
                </a:solidFill>
                <a:latin typeface="Arial" pitchFamily="34" charset="0"/>
              </a:rPr>
              <a:t> </a:t>
            </a:r>
            <a:r>
              <a:rPr lang="en-US" altLang="en-US" sz="2400" u="none" dirty="0">
                <a:solidFill>
                  <a:schemeClr val="bg1">
                    <a:lumMod val="95000"/>
                  </a:schemeClr>
                </a:solidFill>
                <a:latin typeface="Century Gothic" pitchFamily="34" charset="0"/>
              </a:rPr>
              <a:t>detailed speculation about</a:t>
            </a:r>
            <a:r>
              <a:rPr lang="en-US" altLang="zh-CN" sz="2400" u="none" dirty="0">
                <a:solidFill>
                  <a:schemeClr val="bg1">
                    <a:lumMod val="95000"/>
                  </a:schemeClr>
                </a:solidFill>
                <a:latin typeface="Century Gothic" pitchFamily="34" charset="0"/>
              </a:rPr>
              <a:t> </a:t>
            </a:r>
            <a:r>
              <a:rPr lang="en-US" altLang="en-US" sz="2400" u="none" dirty="0">
                <a:solidFill>
                  <a:schemeClr val="bg1">
                    <a:lumMod val="95000"/>
                  </a:schemeClr>
                </a:solidFill>
                <a:latin typeface="Century Gothic" pitchFamily="34" charset="0"/>
              </a:rPr>
              <a:t>possible motives</a:t>
            </a:r>
            <a:r>
              <a:rPr lang="en-US" altLang="zh-CN" sz="2400" u="none" dirty="0">
                <a:solidFill>
                  <a:schemeClr val="bg1">
                    <a:lumMod val="95000"/>
                  </a:schemeClr>
                </a:solidFill>
                <a:latin typeface="Century Gothic" pitchFamily="34" charset="0"/>
              </a:rPr>
              <a:t>, </a:t>
            </a:r>
            <a:r>
              <a:rPr lang="en-US" altLang="en-US" sz="2400" u="none" dirty="0">
                <a:solidFill>
                  <a:schemeClr val="bg1">
                    <a:lumMod val="95000"/>
                  </a:schemeClr>
                </a:solidFill>
                <a:latin typeface="Century Gothic" pitchFamily="34" charset="0"/>
              </a:rPr>
              <a:t>causes</a:t>
            </a:r>
            <a:r>
              <a:rPr lang="en-US" altLang="zh-CN" sz="2400" u="none" dirty="0">
                <a:solidFill>
                  <a:schemeClr val="bg1">
                    <a:lumMod val="95000"/>
                  </a:schemeClr>
                </a:solidFill>
                <a:latin typeface="Century Gothic" pitchFamily="34" charset="0"/>
              </a:rPr>
              <a:t> &amp; outcomes</a:t>
            </a:r>
            <a:endParaRPr lang="zh-CN" altLang="en-US" sz="2400" u="none" dirty="0">
              <a:solidFill>
                <a:schemeClr val="bg1">
                  <a:lumMod val="95000"/>
                </a:schemeClr>
              </a:solidFill>
              <a:latin typeface="Century Gothic" pitchFamily="34" charset="0"/>
            </a:endParaRPr>
          </a:p>
        </p:txBody>
      </p:sp>
      <p:sp>
        <p:nvSpPr>
          <p:cNvPr id="1139974" name="Text Box 262"/>
          <p:cNvSpPr txBox="1">
            <a:spLocks noChangeArrowheads="1"/>
          </p:cNvSpPr>
          <p:nvPr/>
        </p:nvSpPr>
        <p:spPr bwMode="gray">
          <a:xfrm>
            <a:off x="534026" y="3068960"/>
            <a:ext cx="2278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r>
              <a:rPr kumimoji="0" lang="en-US" altLang="zh-CN" sz="2400" b="1" dirty="0">
                <a:solidFill>
                  <a:schemeClr val="bg1">
                    <a:lumMod val="95000"/>
                  </a:schemeClr>
                </a:solidFill>
                <a:latin typeface="Century Gothic" pitchFamily="34" charset="0"/>
              </a:rPr>
              <a:t>The tone rule</a:t>
            </a:r>
          </a:p>
        </p:txBody>
      </p:sp>
      <p:sp>
        <p:nvSpPr>
          <p:cNvPr id="1139983" name="Text Box 271"/>
          <p:cNvSpPr txBox="1">
            <a:spLocks noChangeArrowheads="1"/>
          </p:cNvSpPr>
          <p:nvPr/>
        </p:nvSpPr>
        <p:spPr bwMode="gray">
          <a:xfrm>
            <a:off x="3217286" y="3068960"/>
            <a:ext cx="2430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r>
              <a:rPr kumimoji="0" lang="en-US" altLang="zh-CN" sz="2400" b="1" dirty="0">
                <a:solidFill>
                  <a:schemeClr val="bg1">
                    <a:lumMod val="95000"/>
                  </a:schemeClr>
                </a:solidFill>
                <a:latin typeface="Century Gothic" pitchFamily="34" charset="0"/>
              </a:rPr>
              <a:t>The detail rule</a:t>
            </a:r>
          </a:p>
        </p:txBody>
      </p:sp>
      <p:sp>
        <p:nvSpPr>
          <p:cNvPr id="1139992" name="Text Box 280"/>
          <p:cNvSpPr txBox="1">
            <a:spLocks noChangeArrowheads="1"/>
          </p:cNvSpPr>
          <p:nvPr/>
        </p:nvSpPr>
        <p:spPr bwMode="gray">
          <a:xfrm>
            <a:off x="5940425" y="2971800"/>
            <a:ext cx="28082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r>
              <a:rPr kumimoji="0" lang="en-US" altLang="zh-CN" sz="2400" b="1" dirty="0">
                <a:solidFill>
                  <a:schemeClr val="bg1">
                    <a:lumMod val="95000"/>
                  </a:schemeClr>
                </a:solidFill>
                <a:latin typeface="Century Gothic" pitchFamily="34" charset="0"/>
              </a:rPr>
              <a:t>The feedback rule</a:t>
            </a:r>
          </a:p>
        </p:txBody>
      </p:sp>
      <p:sp>
        <p:nvSpPr>
          <p:cNvPr id="2" name="标题 1"/>
          <p:cNvSpPr>
            <a:spLocks noGrp="1"/>
          </p:cNvSpPr>
          <p:nvPr>
            <p:ph type="title"/>
          </p:nvPr>
        </p:nvSpPr>
        <p:spPr/>
        <p:txBody>
          <a:bodyPr/>
          <a:lstStyle/>
          <a:p>
            <a:endParaRPr lang="zh-CN" altLang="en-US"/>
          </a:p>
        </p:txBody>
      </p:sp>
      <p:pic>
        <p:nvPicPr>
          <p:cNvPr id="59" name="Picture 5">
            <a:hlinkClick r:id="rId13" action="ppaction://hlinksldjump"/>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528"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smtClean="0">
                <a:solidFill>
                  <a:schemeClr val="bg1"/>
                </a:solidFill>
              </a:rPr>
              <a:t>Text Organization</a:t>
            </a:r>
            <a:endParaRPr lang="en-US" altLang="zh-CN" sz="5400" b="1" dirty="0" smtClean="0">
              <a:solidFill>
                <a:schemeClr val="bg1"/>
              </a:solidFill>
            </a:endParaRPr>
          </a:p>
        </p:txBody>
      </p:sp>
      <p:sp>
        <p:nvSpPr>
          <p:cNvPr id="3" name="流程图: 联系 2"/>
          <p:cNvSpPr/>
          <p:nvPr/>
        </p:nvSpPr>
        <p:spPr>
          <a:xfrm>
            <a:off x="1187624" y="2102357"/>
            <a:ext cx="449089" cy="455546"/>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联系 4"/>
          <p:cNvSpPr/>
          <p:nvPr/>
        </p:nvSpPr>
        <p:spPr>
          <a:xfrm>
            <a:off x="3995936" y="2127291"/>
            <a:ext cx="360040" cy="365605"/>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联系 5"/>
          <p:cNvSpPr/>
          <p:nvPr/>
        </p:nvSpPr>
        <p:spPr>
          <a:xfrm>
            <a:off x="6708774" y="2184251"/>
            <a:ext cx="350839" cy="348496"/>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3750032"/>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99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99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99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99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999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39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9972" grpId="0"/>
      <p:bldP spid="1139973" grpId="0"/>
      <p:bldP spid="1139995" grpId="0"/>
      <p:bldP spid="1139974" grpId="0"/>
      <p:bldP spid="1139983" grpId="0"/>
      <p:bldP spid="113999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702" name="Rectangle 6"/>
          <p:cNvSpPr>
            <a:spLocks noChangeArrowheads="1"/>
          </p:cNvSpPr>
          <p:nvPr/>
        </p:nvSpPr>
        <p:spPr bwMode="auto">
          <a:xfrm>
            <a:off x="480263" y="1656556"/>
            <a:ext cx="7920038"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90000"/>
              </a:lnSpc>
              <a:spcBef>
                <a:spcPct val="5000"/>
              </a:spcBef>
            </a:pPr>
            <a:r>
              <a:rPr lang="en-US" altLang="zh-CN" sz="2400" b="1" u="none" dirty="0">
                <a:solidFill>
                  <a:schemeClr val="tx1"/>
                </a:solidFill>
                <a:latin typeface="Century Gothic" pitchFamily="34" charset="0"/>
              </a:rPr>
              <a:t>Number the different parts of the passage in the order in which they occur.</a:t>
            </a:r>
          </a:p>
        </p:txBody>
      </p:sp>
      <p:sp>
        <p:nvSpPr>
          <p:cNvPr id="29705" name="Rectangle 23"/>
          <p:cNvSpPr>
            <a:spLocks noChangeArrowheads="1"/>
          </p:cNvSpPr>
          <p:nvPr/>
        </p:nvSpPr>
        <p:spPr bwMode="auto">
          <a:xfrm>
            <a:off x="813378" y="2552432"/>
            <a:ext cx="81280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55600" indent="-3556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90000"/>
              </a:lnSpc>
              <a:spcBef>
                <a:spcPct val="10000"/>
              </a:spcBef>
            </a:pPr>
            <a:r>
              <a:rPr lang="en-US" altLang="zh-CN" sz="2400" u="none" dirty="0">
                <a:solidFill>
                  <a:srgbClr val="30311D"/>
                </a:solidFill>
                <a:latin typeface="Century Gothic" pitchFamily="34" charset="0"/>
              </a:rPr>
              <a:t>☐ </a:t>
            </a:r>
            <a:r>
              <a:rPr lang="en-US" altLang="zh-CN" sz="2400" u="none" dirty="0">
                <a:solidFill>
                  <a:srgbClr val="30311D"/>
                </a:solidFill>
                <a:cs typeface="Times New Roman" panose="02020603050405020304" pitchFamily="18" charset="0"/>
              </a:rPr>
              <a:t>Refer to recent research to dispel the myth about male gossip.</a:t>
            </a:r>
          </a:p>
          <a:p>
            <a:pPr eaLnBrk="1" hangingPunct="1">
              <a:lnSpc>
                <a:spcPct val="90000"/>
              </a:lnSpc>
              <a:spcBef>
                <a:spcPct val="10000"/>
              </a:spcBef>
            </a:pPr>
            <a:r>
              <a:rPr lang="en-US" altLang="zh-CN" sz="2400" u="none" dirty="0">
                <a:solidFill>
                  <a:srgbClr val="30311D"/>
                </a:solidFill>
                <a:cs typeface="Times New Roman" panose="02020603050405020304" pitchFamily="18" charset="0"/>
              </a:rPr>
              <a:t>☐ Suggest that the myth about male gossip is really a </a:t>
            </a:r>
            <a:br>
              <a:rPr lang="en-US" altLang="zh-CN" sz="2400" u="none" dirty="0">
                <a:solidFill>
                  <a:srgbClr val="30311D"/>
                </a:solidFill>
                <a:cs typeface="Times New Roman" panose="02020603050405020304" pitchFamily="18" charset="0"/>
              </a:rPr>
            </a:br>
            <a:r>
              <a:rPr lang="en-US" altLang="zh-CN" sz="2400" u="none" dirty="0">
                <a:solidFill>
                  <a:srgbClr val="30311D"/>
                </a:solidFill>
                <a:cs typeface="Times New Roman" panose="02020603050405020304" pitchFamily="18" charset="0"/>
              </a:rPr>
              <a:t>problem of terminology.</a:t>
            </a:r>
          </a:p>
          <a:p>
            <a:pPr eaLnBrk="1" hangingPunct="1">
              <a:lnSpc>
                <a:spcPct val="90000"/>
              </a:lnSpc>
              <a:spcBef>
                <a:spcPct val="10000"/>
              </a:spcBef>
            </a:pPr>
            <a:r>
              <a:rPr lang="en-US" altLang="zh-CN" sz="2400" u="none" dirty="0">
                <a:solidFill>
                  <a:srgbClr val="30311D"/>
                </a:solidFill>
                <a:cs typeface="Times New Roman" panose="02020603050405020304" pitchFamily="18" charset="0"/>
              </a:rPr>
              <a:t>☐ Reveal that men change the topic of conversation when women are present.</a:t>
            </a:r>
          </a:p>
          <a:p>
            <a:pPr eaLnBrk="1" hangingPunct="1">
              <a:lnSpc>
                <a:spcPct val="90000"/>
              </a:lnSpc>
              <a:spcBef>
                <a:spcPct val="10000"/>
              </a:spcBef>
            </a:pPr>
            <a:r>
              <a:rPr lang="en-US" altLang="zh-CN" sz="2400" u="none" dirty="0">
                <a:solidFill>
                  <a:srgbClr val="30311D"/>
                </a:solidFill>
                <a:cs typeface="Times New Roman" panose="02020603050405020304" pitchFamily="18" charset="0"/>
              </a:rPr>
              <a:t>☐ Present a detailed, technical account of how women gossip.</a:t>
            </a:r>
          </a:p>
          <a:p>
            <a:pPr eaLnBrk="1" hangingPunct="1">
              <a:lnSpc>
                <a:spcPct val="90000"/>
              </a:lnSpc>
              <a:spcBef>
                <a:spcPct val="10000"/>
              </a:spcBef>
            </a:pPr>
            <a:r>
              <a:rPr lang="en-US" altLang="zh-CN" sz="2400" u="none" dirty="0">
                <a:solidFill>
                  <a:srgbClr val="30311D"/>
                </a:solidFill>
                <a:cs typeface="Times New Roman" panose="02020603050405020304" pitchFamily="18" charset="0"/>
              </a:rPr>
              <a:t>☐ Focus on the difference of content between male and female gossip.</a:t>
            </a:r>
          </a:p>
          <a:p>
            <a:pPr eaLnBrk="1" hangingPunct="1">
              <a:lnSpc>
                <a:spcPct val="90000"/>
              </a:lnSpc>
              <a:spcBef>
                <a:spcPct val="10000"/>
              </a:spcBef>
            </a:pPr>
            <a:r>
              <a:rPr lang="en-US" altLang="zh-CN" sz="2400" u="none" dirty="0">
                <a:solidFill>
                  <a:srgbClr val="30311D"/>
                </a:solidFill>
                <a:cs typeface="Times New Roman" panose="02020603050405020304" pitchFamily="18" charset="0"/>
              </a:rPr>
              <a:t>☐ Conclude that the vital difference between male and female gossip lies in the positive response of the audience.</a:t>
            </a:r>
          </a:p>
        </p:txBody>
      </p:sp>
      <p:sp>
        <p:nvSpPr>
          <p:cNvPr id="1266712" name="Rectangle 24"/>
          <p:cNvSpPr>
            <a:spLocks noChangeArrowheads="1"/>
          </p:cNvSpPr>
          <p:nvPr/>
        </p:nvSpPr>
        <p:spPr bwMode="auto">
          <a:xfrm>
            <a:off x="850961" y="2489766"/>
            <a:ext cx="41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b="1" u="none" dirty="0">
                <a:solidFill>
                  <a:srgbClr val="FF3300"/>
                </a:solidFill>
                <a:latin typeface="Century Gothic" pitchFamily="34" charset="0"/>
              </a:rPr>
              <a:t>1 </a:t>
            </a:r>
            <a:endParaRPr lang="zh-CN" altLang="en-US" sz="2400" b="1" u="none" dirty="0">
              <a:solidFill>
                <a:srgbClr val="FF3300"/>
              </a:solidFill>
              <a:latin typeface="Century Gothic" pitchFamily="34" charset="0"/>
            </a:endParaRPr>
          </a:p>
        </p:txBody>
      </p:sp>
      <p:sp>
        <p:nvSpPr>
          <p:cNvPr id="1266713" name="Rectangle 25"/>
          <p:cNvSpPr>
            <a:spLocks noChangeArrowheads="1"/>
          </p:cNvSpPr>
          <p:nvPr/>
        </p:nvSpPr>
        <p:spPr bwMode="auto">
          <a:xfrm>
            <a:off x="847786" y="3570879"/>
            <a:ext cx="414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b="1" u="none" dirty="0">
                <a:solidFill>
                  <a:srgbClr val="FF3300"/>
                </a:solidFill>
                <a:latin typeface="Century Gothic" pitchFamily="34" charset="0"/>
              </a:rPr>
              <a:t>2 </a:t>
            </a:r>
            <a:endParaRPr lang="zh-CN" altLang="en-US" sz="2400" b="1" u="none" dirty="0">
              <a:solidFill>
                <a:srgbClr val="FF3300"/>
              </a:solidFill>
              <a:latin typeface="Century Gothic" pitchFamily="34" charset="0"/>
            </a:endParaRPr>
          </a:p>
        </p:txBody>
      </p:sp>
      <p:sp>
        <p:nvSpPr>
          <p:cNvPr id="1266714" name="Rectangle 26"/>
          <p:cNvSpPr>
            <a:spLocks noChangeArrowheads="1"/>
          </p:cNvSpPr>
          <p:nvPr/>
        </p:nvSpPr>
        <p:spPr bwMode="auto">
          <a:xfrm>
            <a:off x="849373" y="4634752"/>
            <a:ext cx="41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b="1" u="none" dirty="0">
                <a:solidFill>
                  <a:srgbClr val="FF3300"/>
                </a:solidFill>
                <a:latin typeface="Century Gothic" pitchFamily="34" charset="0"/>
              </a:rPr>
              <a:t>3 </a:t>
            </a:r>
            <a:endParaRPr lang="zh-CN" altLang="en-US" sz="2400" b="1" u="none" dirty="0">
              <a:solidFill>
                <a:srgbClr val="FF3300"/>
              </a:solidFill>
              <a:latin typeface="Century Gothic" pitchFamily="34" charset="0"/>
            </a:endParaRPr>
          </a:p>
        </p:txBody>
      </p:sp>
      <p:sp>
        <p:nvSpPr>
          <p:cNvPr id="1266715" name="Rectangle 27"/>
          <p:cNvSpPr>
            <a:spLocks noChangeArrowheads="1"/>
          </p:cNvSpPr>
          <p:nvPr/>
        </p:nvSpPr>
        <p:spPr bwMode="auto">
          <a:xfrm>
            <a:off x="847786" y="2860064"/>
            <a:ext cx="414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b="1" u="none" dirty="0">
                <a:solidFill>
                  <a:srgbClr val="FF3300"/>
                </a:solidFill>
                <a:latin typeface="Century Gothic" pitchFamily="34" charset="0"/>
              </a:rPr>
              <a:t>4 </a:t>
            </a:r>
            <a:endParaRPr lang="zh-CN" altLang="en-US" sz="2400" b="1" u="none" dirty="0">
              <a:solidFill>
                <a:srgbClr val="FF3300"/>
              </a:solidFill>
              <a:latin typeface="Century Gothic" pitchFamily="34" charset="0"/>
            </a:endParaRPr>
          </a:p>
        </p:txBody>
      </p:sp>
      <p:sp>
        <p:nvSpPr>
          <p:cNvPr id="1266716" name="Rectangle 28"/>
          <p:cNvSpPr>
            <a:spLocks noChangeArrowheads="1"/>
          </p:cNvSpPr>
          <p:nvPr/>
        </p:nvSpPr>
        <p:spPr bwMode="auto">
          <a:xfrm>
            <a:off x="847786" y="4259212"/>
            <a:ext cx="414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b="1" u="none" dirty="0">
                <a:solidFill>
                  <a:srgbClr val="FF3300"/>
                </a:solidFill>
                <a:latin typeface="Century Gothic" pitchFamily="34" charset="0"/>
              </a:rPr>
              <a:t>5 </a:t>
            </a:r>
            <a:endParaRPr lang="zh-CN" altLang="en-US" sz="2400" b="1" u="none" dirty="0">
              <a:solidFill>
                <a:srgbClr val="FF3300"/>
              </a:solidFill>
              <a:latin typeface="Century Gothic" pitchFamily="34" charset="0"/>
            </a:endParaRPr>
          </a:p>
        </p:txBody>
      </p:sp>
      <p:sp>
        <p:nvSpPr>
          <p:cNvPr id="1266717" name="Rectangle 29"/>
          <p:cNvSpPr>
            <a:spLocks noChangeArrowheads="1"/>
          </p:cNvSpPr>
          <p:nvPr/>
        </p:nvSpPr>
        <p:spPr bwMode="auto">
          <a:xfrm>
            <a:off x="849372" y="5340150"/>
            <a:ext cx="41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b="1" u="none" dirty="0">
                <a:solidFill>
                  <a:srgbClr val="FF3300"/>
                </a:solidFill>
                <a:latin typeface="Century Gothic" pitchFamily="34" charset="0"/>
              </a:rPr>
              <a:t>6 </a:t>
            </a:r>
            <a:endParaRPr lang="zh-CN" altLang="en-US" sz="2400" b="1" u="none" dirty="0">
              <a:solidFill>
                <a:srgbClr val="FF3300"/>
              </a:solidFill>
              <a:latin typeface="Century Gothic" pitchFamily="34" charset="0"/>
            </a:endParaRPr>
          </a:p>
        </p:txBody>
      </p:sp>
      <p:pic>
        <p:nvPicPr>
          <p:cNvPr id="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Text Organization</a:t>
            </a:r>
          </a:p>
        </p:txBody>
      </p:sp>
    </p:spTree>
    <p:extLst>
      <p:ext uri="{BB962C8B-B14F-4D97-AF65-F5344CB8AC3E}">
        <p14:creationId xmlns:p14="http://schemas.microsoft.com/office/powerpoint/2010/main" val="2126157598"/>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67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67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67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67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667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6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6712" grpId="0"/>
      <p:bldP spid="1266713" grpId="0"/>
      <p:bldP spid="1266714" grpId="0"/>
      <p:bldP spid="1266715" grpId="0"/>
      <p:bldP spid="1266716" grpId="0"/>
      <p:bldP spid="1266717"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8" name="Rectangle 18"/>
          <p:cNvSpPr>
            <a:spLocks noChangeArrowheads="1"/>
          </p:cNvSpPr>
          <p:nvPr/>
        </p:nvSpPr>
        <p:spPr bwMode="auto">
          <a:xfrm>
            <a:off x="324644" y="1587814"/>
            <a:ext cx="6478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b="1" u="none" dirty="0" err="1">
                <a:solidFill>
                  <a:schemeClr val="tx1"/>
                </a:solidFill>
                <a:latin typeface="Century Gothic" pitchFamily="34" charset="0"/>
              </a:rPr>
              <a:t>Summarise</a:t>
            </a:r>
            <a:r>
              <a:rPr kumimoji="0" lang="en-US" altLang="zh-CN" sz="2400" b="1" u="none" dirty="0">
                <a:solidFill>
                  <a:schemeClr val="tx1"/>
                </a:solidFill>
                <a:latin typeface="Century Gothic" pitchFamily="34" charset="0"/>
              </a:rPr>
              <a:t> the text by filling the blanks.</a:t>
            </a:r>
            <a:endParaRPr kumimoji="0" lang="zh-CN" altLang="en-US" sz="2400" b="1" u="none" dirty="0">
              <a:solidFill>
                <a:schemeClr val="tx1"/>
              </a:solidFill>
              <a:latin typeface="Century Gothic" pitchFamily="34" charset="0"/>
            </a:endParaRPr>
          </a:p>
        </p:txBody>
      </p:sp>
      <p:sp>
        <p:nvSpPr>
          <p:cNvPr id="54281" name="Rectangle 11"/>
          <p:cNvSpPr>
            <a:spLocks noGrp="1"/>
          </p:cNvSpPr>
          <p:nvPr>
            <p:ph type="body" idx="1"/>
          </p:nvPr>
        </p:nvSpPr>
        <p:spPr>
          <a:xfrm>
            <a:off x="539552" y="2132856"/>
            <a:ext cx="8064500" cy="4608513"/>
          </a:xfrm>
        </p:spPr>
        <p:txBody>
          <a:bodyPr/>
          <a:lstStyle/>
          <a:p>
            <a:pPr marL="0" indent="0" eaLnBrk="1" hangingPunct="1">
              <a:spcBef>
                <a:spcPct val="25000"/>
              </a:spcBef>
              <a:buFont typeface="Arial" pitchFamily="34" charset="0"/>
              <a:buNone/>
              <a:tabLst>
                <a:tab pos="536575" algn="l"/>
              </a:tabLst>
            </a:pPr>
            <a:r>
              <a:rPr lang="en-US" altLang="zh-CN" sz="2400" b="0" dirty="0" smtClean="0"/>
              <a:t>      Researchers have found that men gossip as much as women and men spend much more time 1) __________________________. However, men don</a:t>
            </a:r>
            <a:r>
              <a:rPr lang="en-US" altLang="zh-CN" sz="2400" b="0" dirty="0" smtClean="0">
                <a:latin typeface="Arial" pitchFamily="34" charset="0"/>
              </a:rPr>
              <a:t>’</a:t>
            </a:r>
            <a:r>
              <a:rPr lang="en-US" altLang="zh-CN" sz="2400" b="0" dirty="0" smtClean="0"/>
              <a:t>t admit they gossip, instead they define it as 2) _______________________.</a:t>
            </a:r>
          </a:p>
          <a:p>
            <a:pPr marL="0" indent="0" eaLnBrk="1" hangingPunct="1">
              <a:spcBef>
                <a:spcPct val="25000"/>
              </a:spcBef>
              <a:buFont typeface="Arial" pitchFamily="34" charset="0"/>
              <a:buNone/>
              <a:tabLst>
                <a:tab pos="536575" algn="l"/>
              </a:tabLst>
            </a:pPr>
            <a:r>
              <a:rPr lang="en-US" altLang="zh-CN" sz="2400" b="0" dirty="0" smtClean="0"/>
              <a:t>	The reason why female gossip actually sounds like gossip is that there seem to be three principal factors involved. Firstly, the tone rule. Women adopt a tone which is 3) __________________, or sometimes 4) ____________________, but always 5) ________________, while men gossip in the same 6) ________________________ as any other piece of information. </a:t>
            </a:r>
          </a:p>
        </p:txBody>
      </p:sp>
      <p:sp>
        <p:nvSpPr>
          <p:cNvPr id="172130" name="Rectangle 98"/>
          <p:cNvSpPr>
            <a:spLocks noChangeArrowheads="1"/>
          </p:cNvSpPr>
          <p:nvPr/>
        </p:nvSpPr>
        <p:spPr bwMode="auto">
          <a:xfrm>
            <a:off x="473869" y="3573016"/>
            <a:ext cx="4021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C00000"/>
                </a:solidFill>
                <a:latin typeface="Century Gothic" pitchFamily="34" charset="0"/>
              </a:rPr>
              <a:t>“</a:t>
            </a:r>
            <a:r>
              <a:rPr kumimoji="0" lang="en-US" altLang="zh-CN" sz="2400" u="none" dirty="0">
                <a:solidFill>
                  <a:srgbClr val="FF0000"/>
                </a:solidFill>
                <a:latin typeface="Century Gothic" pitchFamily="34" charset="0"/>
              </a:rPr>
              <a:t>exchanging information”</a:t>
            </a:r>
            <a:endParaRPr kumimoji="0" lang="zh-CN" altLang="en-US" sz="2400" u="none" dirty="0">
              <a:solidFill>
                <a:srgbClr val="FF0000"/>
              </a:solidFill>
              <a:latin typeface="Century Gothic" pitchFamily="34" charset="0"/>
            </a:endParaRPr>
          </a:p>
        </p:txBody>
      </p:sp>
      <p:sp>
        <p:nvSpPr>
          <p:cNvPr id="172134" name="Rectangle 102"/>
          <p:cNvSpPr>
            <a:spLocks noChangeArrowheads="1"/>
          </p:cNvSpPr>
          <p:nvPr/>
        </p:nvSpPr>
        <p:spPr bwMode="auto">
          <a:xfrm>
            <a:off x="785812" y="2806700"/>
            <a:ext cx="4073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FF0000"/>
                </a:solidFill>
                <a:latin typeface="Century Gothic" pitchFamily="34" charset="0"/>
              </a:rPr>
              <a:t>talking about themselves</a:t>
            </a:r>
            <a:endParaRPr kumimoji="0" lang="zh-CN" altLang="en-US" sz="2400" u="none" dirty="0">
              <a:solidFill>
                <a:srgbClr val="FF0000"/>
              </a:solidFill>
              <a:latin typeface="Century Gothic" pitchFamily="34" charset="0"/>
            </a:endParaRPr>
          </a:p>
        </p:txBody>
      </p:sp>
      <p:sp>
        <p:nvSpPr>
          <p:cNvPr id="172139" name="Rectangle 107"/>
          <p:cNvSpPr>
            <a:spLocks noChangeArrowheads="1"/>
          </p:cNvSpPr>
          <p:nvPr/>
        </p:nvSpPr>
        <p:spPr bwMode="auto">
          <a:xfrm>
            <a:off x="785812" y="5110163"/>
            <a:ext cx="2395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FF0000"/>
                </a:solidFill>
                <a:latin typeface="Century Gothic" pitchFamily="34" charset="0"/>
              </a:rPr>
              <a:t>high and quick</a:t>
            </a:r>
            <a:endParaRPr kumimoji="0" lang="zh-CN" altLang="en-US" sz="2400" u="none" dirty="0">
              <a:solidFill>
                <a:srgbClr val="FF0000"/>
              </a:solidFill>
              <a:latin typeface="Century Gothic" pitchFamily="34" charset="0"/>
            </a:endParaRPr>
          </a:p>
        </p:txBody>
      </p:sp>
      <p:sp>
        <p:nvSpPr>
          <p:cNvPr id="172141" name="Rectangle 109"/>
          <p:cNvSpPr>
            <a:spLocks noChangeArrowheads="1"/>
          </p:cNvSpPr>
          <p:nvPr/>
        </p:nvSpPr>
        <p:spPr bwMode="auto">
          <a:xfrm>
            <a:off x="827584" y="5517232"/>
            <a:ext cx="251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FF0000"/>
                </a:solidFill>
                <a:latin typeface="Century Gothic" pitchFamily="34" charset="0"/>
              </a:rPr>
              <a:t>a stage whisper</a:t>
            </a:r>
            <a:endParaRPr kumimoji="0" lang="zh-CN" altLang="en-US" sz="2400" u="none" dirty="0">
              <a:solidFill>
                <a:srgbClr val="FF0000"/>
              </a:solidFill>
              <a:latin typeface="Century Gothic" pitchFamily="34" charset="0"/>
            </a:endParaRPr>
          </a:p>
        </p:txBody>
      </p:sp>
      <p:sp>
        <p:nvSpPr>
          <p:cNvPr id="172145" name="Rectangle 113"/>
          <p:cNvSpPr>
            <a:spLocks noChangeArrowheads="1"/>
          </p:cNvSpPr>
          <p:nvPr/>
        </p:nvSpPr>
        <p:spPr bwMode="auto">
          <a:xfrm>
            <a:off x="5508104" y="5470525"/>
            <a:ext cx="258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FF0000"/>
                </a:solidFill>
                <a:latin typeface="Century Gothic" pitchFamily="34" charset="0"/>
              </a:rPr>
              <a:t>highly animated</a:t>
            </a:r>
            <a:endParaRPr kumimoji="0" lang="zh-CN" altLang="en-US" sz="2400" u="none" dirty="0">
              <a:solidFill>
                <a:srgbClr val="FF0000"/>
              </a:solidFill>
              <a:latin typeface="Century Gothic" pitchFamily="34" charset="0"/>
            </a:endParaRPr>
          </a:p>
        </p:txBody>
      </p:sp>
      <p:sp>
        <p:nvSpPr>
          <p:cNvPr id="172147" name="Rectangle 115"/>
          <p:cNvSpPr>
            <a:spLocks noChangeArrowheads="1"/>
          </p:cNvSpPr>
          <p:nvPr/>
        </p:nvSpPr>
        <p:spPr bwMode="auto">
          <a:xfrm>
            <a:off x="4595063" y="5877272"/>
            <a:ext cx="3932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FF0000"/>
                </a:solidFill>
                <a:latin typeface="Century Gothic" pitchFamily="34" charset="0"/>
              </a:rPr>
              <a:t>flat, unemotional manner</a:t>
            </a:r>
            <a:endParaRPr kumimoji="0" lang="zh-CN" altLang="en-US" sz="2400" u="none" dirty="0">
              <a:solidFill>
                <a:srgbClr val="FF0000"/>
              </a:solidFill>
              <a:latin typeface="Century Gothic" pitchFamily="34" charset="0"/>
            </a:endParaRPr>
          </a:p>
        </p:txBody>
      </p:sp>
      <p:pic>
        <p:nvPicPr>
          <p:cNvPr id="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Summary</a:t>
            </a:r>
          </a:p>
        </p:txBody>
      </p:sp>
    </p:spTree>
    <p:extLst>
      <p:ext uri="{BB962C8B-B14F-4D97-AF65-F5344CB8AC3E}">
        <p14:creationId xmlns:p14="http://schemas.microsoft.com/office/powerpoint/2010/main" val="471827591"/>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1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1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21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1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2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130" grpId="0"/>
      <p:bldP spid="172134" grpId="0"/>
      <p:bldP spid="172139" grpId="0"/>
      <p:bldP spid="172141" grpId="0"/>
      <p:bldP spid="172145" grpId="0"/>
      <p:bldP spid="172147"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02" name="Rectangle 6"/>
          <p:cNvSpPr>
            <a:spLocks noGrp="1"/>
          </p:cNvSpPr>
          <p:nvPr>
            <p:ph type="body" idx="1"/>
          </p:nvPr>
        </p:nvSpPr>
        <p:spPr>
          <a:xfrm>
            <a:off x="532912" y="1773238"/>
            <a:ext cx="8280400" cy="4895850"/>
          </a:xfrm>
        </p:spPr>
        <p:txBody>
          <a:bodyPr/>
          <a:lstStyle/>
          <a:p>
            <a:pPr marL="0" indent="0" eaLnBrk="1" hangingPunct="1">
              <a:lnSpc>
                <a:spcPct val="125000"/>
              </a:lnSpc>
              <a:spcBef>
                <a:spcPct val="25000"/>
              </a:spcBef>
              <a:buFont typeface="Arial" pitchFamily="34" charset="0"/>
              <a:buNone/>
              <a:tabLst>
                <a:tab pos="449263" algn="l"/>
              </a:tabLst>
            </a:pPr>
            <a:r>
              <a:rPr lang="en-US" altLang="zh-CN" sz="2400" b="0" dirty="0" smtClean="0"/>
              <a:t>Secondly, the detail rule. For women, a detailed speculation about 7) ____________________________</a:t>
            </a:r>
          </a:p>
          <a:p>
            <a:pPr marL="0" indent="0" eaLnBrk="1" hangingPunct="1">
              <a:lnSpc>
                <a:spcPct val="125000"/>
              </a:lnSpc>
              <a:spcBef>
                <a:spcPct val="25000"/>
              </a:spcBef>
              <a:buFont typeface="Arial" pitchFamily="34" charset="0"/>
              <a:buNone/>
              <a:tabLst>
                <a:tab pos="449263" algn="l"/>
              </a:tabLst>
            </a:pPr>
            <a:r>
              <a:rPr lang="en-US" altLang="zh-CN" sz="2400" b="0" dirty="0" smtClean="0"/>
              <a:t>__________ are crucial. However, men find all this detail 8) ________________________________. Thirdly, the feedback rule. Female listeners are required to be at least as 9) ________________________________ as speakers. However, men who respond in such a manner would be considered inappropriately 10) _____, or even disturbingly 11) ____________. For them,  12) _____________________ is better to convey their surprise. </a:t>
            </a:r>
          </a:p>
        </p:txBody>
      </p:sp>
      <p:sp>
        <p:nvSpPr>
          <p:cNvPr id="493618" name="Rectangle 50"/>
          <p:cNvSpPr>
            <a:spLocks noChangeArrowheads="1"/>
          </p:cNvSpPr>
          <p:nvPr/>
        </p:nvSpPr>
        <p:spPr bwMode="auto">
          <a:xfrm>
            <a:off x="1766685" y="2204864"/>
            <a:ext cx="458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80000"/>
              </a:spcBef>
            </a:pPr>
            <a:r>
              <a:rPr kumimoji="0" lang="en-US" altLang="zh-CN" sz="2400" u="none" dirty="0">
                <a:solidFill>
                  <a:srgbClr val="FF0000"/>
                </a:solidFill>
                <a:latin typeface="Century Gothic" pitchFamily="34" charset="0"/>
              </a:rPr>
              <a:t>possible motives and causes,</a:t>
            </a:r>
            <a:endParaRPr kumimoji="0" lang="zh-CN" altLang="en-US" sz="2400" u="none" dirty="0">
              <a:solidFill>
                <a:srgbClr val="FF0000"/>
              </a:solidFill>
              <a:latin typeface="Century Gothic" pitchFamily="34" charset="0"/>
            </a:endParaRPr>
          </a:p>
        </p:txBody>
      </p:sp>
      <p:sp>
        <p:nvSpPr>
          <p:cNvPr id="493620" name="Rectangle 52"/>
          <p:cNvSpPr>
            <a:spLocks noChangeArrowheads="1"/>
          </p:cNvSpPr>
          <p:nvPr/>
        </p:nvSpPr>
        <p:spPr bwMode="auto">
          <a:xfrm>
            <a:off x="683419" y="3291403"/>
            <a:ext cx="4897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FF0000"/>
                </a:solidFill>
                <a:latin typeface="Century Gothic" pitchFamily="34" charset="0"/>
              </a:rPr>
              <a:t>boring, irrelevant and unmanly</a:t>
            </a:r>
            <a:endParaRPr kumimoji="0" lang="zh-CN" altLang="en-US" sz="2400" u="none" dirty="0">
              <a:solidFill>
                <a:srgbClr val="FF0000"/>
              </a:solidFill>
              <a:latin typeface="Century Gothic" pitchFamily="34" charset="0"/>
            </a:endParaRPr>
          </a:p>
        </p:txBody>
      </p:sp>
      <p:sp>
        <p:nvSpPr>
          <p:cNvPr id="493622" name="Rectangle 54"/>
          <p:cNvSpPr>
            <a:spLocks noChangeArrowheads="1"/>
          </p:cNvSpPr>
          <p:nvPr/>
        </p:nvSpPr>
        <p:spPr bwMode="auto">
          <a:xfrm>
            <a:off x="3059832" y="5099150"/>
            <a:ext cx="765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FF0000"/>
                </a:solidFill>
                <a:latin typeface="Century Gothic" pitchFamily="34" charset="0"/>
              </a:rPr>
              <a:t>girly</a:t>
            </a:r>
            <a:endParaRPr kumimoji="0" lang="zh-CN" altLang="en-US" sz="2400" u="none" dirty="0">
              <a:solidFill>
                <a:srgbClr val="FF0000"/>
              </a:solidFill>
              <a:latin typeface="Century Gothic" pitchFamily="34" charset="0"/>
            </a:endParaRPr>
          </a:p>
        </p:txBody>
      </p:sp>
      <p:sp>
        <p:nvSpPr>
          <p:cNvPr id="493624" name="Rectangle 56"/>
          <p:cNvSpPr>
            <a:spLocks noChangeArrowheads="1"/>
          </p:cNvSpPr>
          <p:nvPr/>
        </p:nvSpPr>
        <p:spPr bwMode="auto">
          <a:xfrm>
            <a:off x="684213" y="5545863"/>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FF0000"/>
                </a:solidFill>
                <a:latin typeface="Century Gothic" pitchFamily="34" charset="0"/>
              </a:rPr>
              <a:t>effeminate</a:t>
            </a:r>
            <a:endParaRPr kumimoji="0" lang="zh-CN" altLang="en-US" sz="2400" u="none" dirty="0">
              <a:solidFill>
                <a:srgbClr val="FF0000"/>
              </a:solidFill>
              <a:latin typeface="Century Gothic" pitchFamily="34" charset="0"/>
            </a:endParaRPr>
          </a:p>
        </p:txBody>
      </p:sp>
      <p:sp>
        <p:nvSpPr>
          <p:cNvPr id="55309" name="Rectangle 65"/>
          <p:cNvSpPr>
            <a:spLocks noChangeArrowheads="1"/>
          </p:cNvSpPr>
          <p:nvPr/>
        </p:nvSpPr>
        <p:spPr bwMode="auto">
          <a:xfrm>
            <a:off x="4554538" y="5533132"/>
            <a:ext cx="309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FF0000"/>
                </a:solidFill>
                <a:latin typeface="Century Gothic" pitchFamily="34" charset="0"/>
              </a:rPr>
              <a:t>a suitable expletive</a:t>
            </a:r>
            <a:endParaRPr kumimoji="0" lang="zh-CN" altLang="en-US" sz="2400" u="none" dirty="0">
              <a:solidFill>
                <a:srgbClr val="FF0000"/>
              </a:solidFill>
              <a:latin typeface="Century Gothic" pitchFamily="34" charset="0"/>
            </a:endParaRPr>
          </a:p>
        </p:txBody>
      </p:sp>
      <p:sp>
        <p:nvSpPr>
          <p:cNvPr id="493635" name="Rectangle 67"/>
          <p:cNvSpPr>
            <a:spLocks noChangeArrowheads="1"/>
          </p:cNvSpPr>
          <p:nvPr/>
        </p:nvSpPr>
        <p:spPr bwMode="auto">
          <a:xfrm>
            <a:off x="827584" y="4230934"/>
            <a:ext cx="414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FF0000"/>
                </a:solidFill>
                <a:latin typeface="Century Gothic" pitchFamily="34" charset="0"/>
              </a:rPr>
              <a:t>animated and enthusiastic</a:t>
            </a:r>
            <a:endParaRPr kumimoji="0" lang="zh-CN" altLang="en-US" sz="2400" u="none" dirty="0">
              <a:solidFill>
                <a:srgbClr val="FF0000"/>
              </a:solidFill>
              <a:latin typeface="Century Gothic" pitchFamily="34" charset="0"/>
            </a:endParaRPr>
          </a:p>
        </p:txBody>
      </p:sp>
      <p:sp>
        <p:nvSpPr>
          <p:cNvPr id="19" name="TextBox 18"/>
          <p:cNvSpPr txBox="1">
            <a:spLocks noChangeArrowheads="1"/>
          </p:cNvSpPr>
          <p:nvPr/>
        </p:nvSpPr>
        <p:spPr bwMode="auto">
          <a:xfrm>
            <a:off x="539552" y="2829440"/>
            <a:ext cx="172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FF0000"/>
                </a:solidFill>
                <a:latin typeface="Century Gothic" pitchFamily="34" charset="0"/>
              </a:rPr>
              <a:t>outcomes</a:t>
            </a:r>
            <a:endParaRPr lang="zh-CN" altLang="en-US" sz="2400" dirty="0"/>
          </a:p>
        </p:txBody>
      </p:sp>
      <p:pic>
        <p:nvPicPr>
          <p:cNvPr id="21" name="Picture 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Summary</a:t>
            </a:r>
          </a:p>
        </p:txBody>
      </p:sp>
    </p:spTree>
    <p:extLst>
      <p:ext uri="{BB962C8B-B14F-4D97-AF65-F5344CB8AC3E}">
        <p14:creationId xmlns:p14="http://schemas.microsoft.com/office/powerpoint/2010/main" val="4104092131"/>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3618"/>
                                        </p:tgtEl>
                                        <p:attrNameLst>
                                          <p:attrName>style.visibility</p:attrName>
                                        </p:attrNameLst>
                                      </p:cBhvr>
                                      <p:to>
                                        <p:strVal val="visible"/>
                                      </p:to>
                                    </p:set>
                                    <p:animEffect transition="in" filter="blinds(horizontal)">
                                      <p:cBhvr>
                                        <p:cTn id="7" dur="500"/>
                                        <p:tgtEl>
                                          <p:spTgt spid="4936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3620"/>
                                        </p:tgtEl>
                                        <p:attrNameLst>
                                          <p:attrName>style.visibility</p:attrName>
                                        </p:attrNameLst>
                                      </p:cBhvr>
                                      <p:to>
                                        <p:strVal val="visible"/>
                                      </p:to>
                                    </p:set>
                                    <p:animEffect transition="in" filter="blinds(horizontal)">
                                      <p:cBhvr>
                                        <p:cTn id="17" dur="500"/>
                                        <p:tgtEl>
                                          <p:spTgt spid="4936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93635"/>
                                        </p:tgtEl>
                                        <p:attrNameLst>
                                          <p:attrName>style.visibility</p:attrName>
                                        </p:attrNameLst>
                                      </p:cBhvr>
                                      <p:to>
                                        <p:strVal val="visible"/>
                                      </p:to>
                                    </p:set>
                                    <p:animEffect transition="in" filter="blinds(horizontal)">
                                      <p:cBhvr>
                                        <p:cTn id="22" dur="500"/>
                                        <p:tgtEl>
                                          <p:spTgt spid="4936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93622"/>
                                        </p:tgtEl>
                                        <p:attrNameLst>
                                          <p:attrName>style.visibility</p:attrName>
                                        </p:attrNameLst>
                                      </p:cBhvr>
                                      <p:to>
                                        <p:strVal val="visible"/>
                                      </p:to>
                                    </p:set>
                                    <p:animEffect transition="in" filter="blinds(horizontal)">
                                      <p:cBhvr>
                                        <p:cTn id="27" dur="500"/>
                                        <p:tgtEl>
                                          <p:spTgt spid="4936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93624"/>
                                        </p:tgtEl>
                                        <p:attrNameLst>
                                          <p:attrName>style.visibility</p:attrName>
                                        </p:attrNameLst>
                                      </p:cBhvr>
                                      <p:to>
                                        <p:strVal val="visible"/>
                                      </p:to>
                                    </p:set>
                                    <p:animEffect transition="in" filter="blinds(horizontal)">
                                      <p:cBhvr>
                                        <p:cTn id="32" dur="500"/>
                                        <p:tgtEl>
                                          <p:spTgt spid="4936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5309"/>
                                        </p:tgtEl>
                                        <p:attrNameLst>
                                          <p:attrName>style.visibility</p:attrName>
                                        </p:attrNameLst>
                                      </p:cBhvr>
                                      <p:to>
                                        <p:strVal val="visible"/>
                                      </p:to>
                                    </p:set>
                                    <p:animEffect transition="in" filter="blinds(horizontal)">
                                      <p:cBhvr>
                                        <p:cTn id="37" dur="500"/>
                                        <p:tgtEl>
                                          <p:spTgt spid="55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618" grpId="0"/>
      <p:bldP spid="493620" grpId="0"/>
      <p:bldP spid="493622" grpId="0"/>
      <p:bldP spid="493624" grpId="0"/>
      <p:bldP spid="55309" grpId="0"/>
      <p:bldP spid="493635"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4" name="Rectangle 31"/>
          <p:cNvSpPr>
            <a:spLocks noGrp="1"/>
          </p:cNvSpPr>
          <p:nvPr>
            <p:ph type="body" idx="1"/>
          </p:nvPr>
        </p:nvSpPr>
        <p:spPr>
          <a:xfrm>
            <a:off x="364834" y="1817688"/>
            <a:ext cx="8460457" cy="5040312"/>
          </a:xfrm>
        </p:spPr>
        <p:txBody>
          <a:bodyPr>
            <a:normAutofit fontScale="92500"/>
          </a:bodyPr>
          <a:lstStyle/>
          <a:p>
            <a:pPr marL="266700" indent="-266700">
              <a:lnSpc>
                <a:spcPct val="110000"/>
              </a:lnSpc>
              <a:buFont typeface="Arial" pitchFamily="34" charset="0"/>
              <a:buAutoNum type="arabicPeriod"/>
              <a:tabLst>
                <a:tab pos="355600" algn="l"/>
              </a:tabLst>
            </a:pPr>
            <a:r>
              <a:rPr lang="en-US" altLang="zh-CN" sz="2400" dirty="0">
                <a:latin typeface="Arial" panose="020B0604020202020204" pitchFamily="34" charset="0"/>
                <a:ea typeface="黑体" pitchFamily="49" charset="-122"/>
                <a:cs typeface="Arial" panose="020B0604020202020204" pitchFamily="34" charset="0"/>
              </a:rPr>
              <a:t> … the difference was found to be quite small, with gossip accounting for …discussion of football could well account for the difference. </a:t>
            </a:r>
            <a:r>
              <a:rPr lang="en-US" altLang="zh-CN" sz="2400" dirty="0" smtClean="0">
                <a:latin typeface="Arial" panose="020B0604020202020204" pitchFamily="34" charset="0"/>
                <a:ea typeface="黑体" pitchFamily="49" charset="-122"/>
                <a:cs typeface="Arial" panose="020B0604020202020204" pitchFamily="34" charset="0"/>
              </a:rPr>
              <a:t>(Para.1)</a:t>
            </a:r>
            <a:endParaRPr lang="en-US" altLang="zh-CN" sz="2400" b="0" dirty="0" smtClean="0">
              <a:latin typeface="Arial" panose="020B0604020202020204" pitchFamily="34" charset="0"/>
              <a:ea typeface="黑体" pitchFamily="49" charset="-122"/>
              <a:cs typeface="Arial" panose="020B0604020202020204" pitchFamily="34" charset="0"/>
            </a:endParaRPr>
          </a:p>
          <a:p>
            <a:pPr marL="266700" indent="-266700" eaLnBrk="1" hangingPunct="1">
              <a:lnSpc>
                <a:spcPct val="110000"/>
              </a:lnSpc>
              <a:buFont typeface="Arial" pitchFamily="34" charset="0"/>
              <a:buAutoNum type="arabicPeriod"/>
              <a:tabLst>
                <a:tab pos="355600" algn="l"/>
              </a:tabLst>
            </a:pPr>
            <a:r>
              <a:rPr lang="en-US" altLang="zh-CN" sz="2400" b="0" dirty="0" smtClean="0">
                <a:latin typeface="Arial" panose="020B0604020202020204" pitchFamily="34" charset="0"/>
                <a:ea typeface="黑体" pitchFamily="49" charset="-122"/>
                <a:cs typeface="Arial" panose="020B0604020202020204" pitchFamily="34" charset="0"/>
              </a:rPr>
              <a:t>On further questioning, however, the difference turned out… the men defined as “exchanging information”. (Para</a:t>
            </a:r>
            <a:r>
              <a:rPr lang="en-US" altLang="zh-CN" sz="2400" dirty="0">
                <a:latin typeface="Arial" panose="020B0604020202020204" pitchFamily="34" charset="0"/>
                <a:ea typeface="黑体" pitchFamily="49" charset="-122"/>
                <a:cs typeface="Arial" panose="020B0604020202020204" pitchFamily="34" charset="0"/>
              </a:rPr>
              <a:t>.</a:t>
            </a:r>
            <a:r>
              <a:rPr lang="en-US" altLang="zh-CN" sz="2400" b="0" dirty="0" smtClean="0">
                <a:latin typeface="Arial" panose="020B0604020202020204" pitchFamily="34" charset="0"/>
                <a:ea typeface="黑体" pitchFamily="49" charset="-122"/>
                <a:cs typeface="Arial" panose="020B0604020202020204" pitchFamily="34" charset="0"/>
              </a:rPr>
              <a:t> 4)</a:t>
            </a:r>
          </a:p>
          <a:p>
            <a:pPr marL="266700" indent="-266700" eaLnBrk="1" hangingPunct="1">
              <a:lnSpc>
                <a:spcPct val="110000"/>
              </a:lnSpc>
              <a:buFont typeface="Arial" pitchFamily="34" charset="0"/>
              <a:buAutoNum type="arabicPeriod"/>
              <a:tabLst>
                <a:tab pos="355600" algn="l"/>
              </a:tabLst>
            </a:pPr>
            <a:r>
              <a:rPr lang="en-US" altLang="zh-CN" sz="2400" b="0" dirty="0" smtClean="0">
                <a:latin typeface="Arial" panose="020B0604020202020204" pitchFamily="34" charset="0"/>
                <a:ea typeface="黑体" pitchFamily="49" charset="-122"/>
                <a:cs typeface="Arial" panose="020B0604020202020204" pitchFamily="34" charset="0"/>
              </a:rPr>
              <a:t>Clearly, there is a stigma attached to gossip among English males… it should be called something else. (Para. 5)</a:t>
            </a:r>
          </a:p>
          <a:p>
            <a:pPr marL="266700" indent="-266700" eaLnBrk="1" hangingPunct="1">
              <a:lnSpc>
                <a:spcPct val="110000"/>
              </a:lnSpc>
              <a:buFont typeface="Arial" pitchFamily="34" charset="0"/>
              <a:buAutoNum type="arabicPeriod"/>
              <a:tabLst>
                <a:tab pos="355600" algn="l"/>
              </a:tabLst>
            </a:pPr>
            <a:r>
              <a:rPr lang="en-US" altLang="zh-CN" sz="2400" b="0" dirty="0" smtClean="0">
                <a:latin typeface="Arial" panose="020B0604020202020204" pitchFamily="34" charset="0"/>
                <a:ea typeface="黑体" pitchFamily="49" charset="-122"/>
                <a:cs typeface="Arial" panose="020B0604020202020204" pitchFamily="34" charset="0"/>
              </a:rPr>
              <a:t>For women, this detailed speculation about possible motives and causes, requiring an exhaustive raking over “history”, is a crucial element of gossip. (Para. 8)</a:t>
            </a:r>
          </a:p>
          <a:p>
            <a:pPr marL="266700" indent="-266700" eaLnBrk="1" hangingPunct="1">
              <a:lnSpc>
                <a:spcPct val="110000"/>
              </a:lnSpc>
              <a:buFont typeface="Arial" pitchFamily="34" charset="0"/>
              <a:buAutoNum type="arabicPeriod"/>
              <a:tabLst>
                <a:tab pos="355600" algn="l"/>
              </a:tabLst>
            </a:pPr>
            <a:r>
              <a:rPr lang="en-US" altLang="zh-CN" sz="2400" b="0" dirty="0" smtClean="0">
                <a:latin typeface="Arial" panose="020B0604020202020204" pitchFamily="34" charset="0"/>
                <a:ea typeface="黑体" pitchFamily="49" charset="-122"/>
                <a:cs typeface="Arial" panose="020B0604020202020204" pitchFamily="34" charset="0"/>
              </a:rPr>
              <a:t>… it is understood that a suitable expletive conveys such surprise in a more acceptably masculine fashion. (Para. 10)</a:t>
            </a:r>
          </a:p>
        </p:txBody>
      </p:sp>
      <p:pic>
        <p:nvPicPr>
          <p:cNvPr id="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a:solidFill>
                  <a:schemeClr val="bg1"/>
                </a:solidFill>
              </a:rPr>
              <a:t>Difficult </a:t>
            </a:r>
            <a:r>
              <a:rPr lang="en-US" altLang="zh-CN" sz="5400" b="1" dirty="0" smtClean="0">
                <a:solidFill>
                  <a:schemeClr val="bg1"/>
                </a:solidFill>
              </a:rPr>
              <a:t>Sentences</a:t>
            </a:r>
          </a:p>
        </p:txBody>
      </p:sp>
    </p:spTree>
    <p:extLst>
      <p:ext uri="{BB962C8B-B14F-4D97-AF65-F5344CB8AC3E}">
        <p14:creationId xmlns:p14="http://schemas.microsoft.com/office/powerpoint/2010/main" val="3895268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文本框 3"/>
          <p:cNvSpPr txBox="1">
            <a:spLocks noChangeArrowheads="1"/>
          </p:cNvSpPr>
          <p:nvPr/>
        </p:nvSpPr>
        <p:spPr bwMode="auto">
          <a:xfrm>
            <a:off x="184150" y="12700"/>
            <a:ext cx="29860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rPr>
              <a:t>Language Points</a:t>
            </a:r>
          </a:p>
        </p:txBody>
      </p:sp>
      <p:sp>
        <p:nvSpPr>
          <p:cNvPr id="13" name="内容占位符 2"/>
          <p:cNvSpPr>
            <a:spLocks noGrp="1"/>
          </p:cNvSpPr>
          <p:nvPr>
            <p:ph idx="1"/>
          </p:nvPr>
        </p:nvSpPr>
        <p:spPr>
          <a:xfrm>
            <a:off x="118577" y="1700808"/>
            <a:ext cx="8515871" cy="2526641"/>
          </a:xfrm>
        </p:spPr>
        <p:txBody>
          <a:bodyPr>
            <a:normAutofit/>
          </a:bodyPr>
          <a:lstStyle/>
          <a:p>
            <a:pPr marL="541338" indent="-541338" algn="just" eaLnBrk="1" hangingPunct="1">
              <a:spcBef>
                <a:spcPts val="0"/>
              </a:spcBef>
              <a:buNone/>
              <a:defRPr/>
            </a:pPr>
            <a:r>
              <a:rPr lang="en-US" altLang="zh-CN" sz="2400" b="1" dirty="0" smtClean="0">
                <a:latin typeface="Arial" panose="020B0604020202020204" pitchFamily="34" charset="0"/>
                <a:cs typeface="Arial" panose="020B0604020202020204" pitchFamily="34" charset="0"/>
              </a:rPr>
              <a:t> </a:t>
            </a:r>
            <a:r>
              <a:rPr lang="en-US" altLang="zh-CN" sz="2400" dirty="0" smtClean="0">
                <a:latin typeface="Arial" panose="020B0604020202020204" pitchFamily="34" charset="0"/>
                <a:cs typeface="Arial" panose="020B0604020202020204" pitchFamily="34" charset="0"/>
              </a:rPr>
              <a:t> 1.  … the difference was found to be quite small, with gossip accounting for 55 per cent of male conversation time and 67 per cent of female time. As sport and leisure have been shown to occupy about ten per cent of conversation time, discussion of football could well account for the difference. </a:t>
            </a:r>
          </a:p>
        </p:txBody>
      </p:sp>
      <p:sp>
        <p:nvSpPr>
          <p:cNvPr id="2" name="TextBox 1"/>
          <p:cNvSpPr txBox="1"/>
          <p:nvPr/>
        </p:nvSpPr>
        <p:spPr>
          <a:xfrm>
            <a:off x="184149" y="4005064"/>
            <a:ext cx="8384727" cy="2419124"/>
          </a:xfrm>
          <a:prstGeom prst="rect">
            <a:avLst/>
          </a:prstGeom>
          <a:noFill/>
        </p:spPr>
        <p:txBody>
          <a:bodyPr wrap="square" rtlCol="0">
            <a:spAutoFit/>
          </a:bodyPr>
          <a:lstStyle/>
          <a:p>
            <a:pPr marL="514350" indent="-514350" algn="just">
              <a:lnSpc>
                <a:spcPct val="90000"/>
              </a:lnSpc>
              <a:buFont typeface="Wingdings" pitchFamily="2" charset="2"/>
              <a:buChar char="Ø"/>
            </a:pPr>
            <a:r>
              <a:rPr lang="en-US" altLang="zh-CN" sz="2400" dirty="0">
                <a:solidFill>
                  <a:schemeClr val="tx2">
                    <a:lumMod val="60000"/>
                    <a:lumOff val="40000"/>
                  </a:schemeClr>
                </a:solidFill>
                <a:latin typeface="Arial" panose="020B0604020202020204" pitchFamily="34" charset="0"/>
                <a:cs typeface="Arial" panose="020B0604020202020204" pitchFamily="34" charset="0"/>
              </a:rPr>
              <a:t>Researchers have found that men spend about ten per cent of their conversation time talking about sport and leisure, therefore the small difference between men and women in gossip time — men gossip about 12 per cent (</a:t>
            </a:r>
            <a:r>
              <a:rPr lang="en-US" altLang="zh-CN" sz="2400" dirty="0" smtClean="0">
                <a:solidFill>
                  <a:schemeClr val="tx2">
                    <a:lumMod val="60000"/>
                    <a:lumOff val="40000"/>
                  </a:schemeClr>
                </a:solidFill>
                <a:latin typeface="Arial" panose="020B0604020202020204" pitchFamily="34" charset="0"/>
                <a:cs typeface="Arial" panose="020B0604020202020204" pitchFamily="34" charset="0"/>
              </a:rPr>
              <a:t>67—55=12</a:t>
            </a:r>
            <a:r>
              <a:rPr lang="en-US" altLang="zh-CN" sz="2400" dirty="0">
                <a:solidFill>
                  <a:schemeClr val="tx2">
                    <a:lumMod val="60000"/>
                    <a:lumOff val="40000"/>
                  </a:schemeClr>
                </a:solidFill>
                <a:latin typeface="Arial" panose="020B0604020202020204" pitchFamily="34" charset="0"/>
                <a:cs typeface="Arial" panose="020B0604020202020204" pitchFamily="34" charset="0"/>
              </a:rPr>
              <a:t>) less than women — can be explained by the time spent discussing football, which women are less likely to talk about, and which does not count as gossip. </a:t>
            </a:r>
          </a:p>
        </p:txBody>
      </p:sp>
      <p:pic>
        <p:nvPicPr>
          <p:cNvPr id="8" name="Picture 5">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87"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a:solidFill>
                  <a:schemeClr val="bg1"/>
                </a:solidFill>
              </a:rPr>
              <a:t>Difficult </a:t>
            </a:r>
            <a:r>
              <a:rPr lang="en-US" altLang="zh-CN" sz="5400" b="1" dirty="0" smtClean="0">
                <a:solidFill>
                  <a:schemeClr val="bg1"/>
                </a:solidFill>
              </a:rPr>
              <a:t>Sentences</a:t>
            </a:r>
          </a:p>
        </p:txBody>
      </p:sp>
    </p:spTree>
    <p:extLst>
      <p:ext uri="{BB962C8B-B14F-4D97-AF65-F5344CB8AC3E}">
        <p14:creationId xmlns:p14="http://schemas.microsoft.com/office/powerpoint/2010/main" val="35292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教材\新标准大学英语\课件检测\PDF\综合教程4\图片\u5\新标准大学英语（第二版）综合教程4 TPG06281981.jpg">
            <a:hlinkClick r:id="rId2" action="ppaction://hlinksldjump"/>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954" b="10844"/>
          <a:stretch/>
        </p:blipFill>
        <p:spPr bwMode="auto">
          <a:xfrm>
            <a:off x="755576" y="2925890"/>
            <a:ext cx="3600400" cy="3766249"/>
          </a:xfrm>
          <a:prstGeom prst="rect">
            <a:avLst/>
          </a:prstGeom>
          <a:noFill/>
          <a:extLst>
            <a:ext uri="{909E8E84-426E-40DD-AFC4-6F175D3DCCD1}">
              <a14:hiddenFill xmlns:a14="http://schemas.microsoft.com/office/drawing/2010/main">
                <a:solidFill>
                  <a:srgbClr val="FFFFFF"/>
                </a:solidFill>
              </a14:hiddenFill>
            </a:ext>
          </a:extLst>
        </p:spPr>
      </p:pic>
      <p:sp>
        <p:nvSpPr>
          <p:cNvPr id="6146" name="文本框 3"/>
          <p:cNvSpPr txBox="1">
            <a:spLocks noChangeArrowheads="1"/>
          </p:cNvSpPr>
          <p:nvPr/>
        </p:nvSpPr>
        <p:spPr bwMode="auto">
          <a:xfrm>
            <a:off x="184150" y="73025"/>
            <a:ext cx="928688" cy="461963"/>
          </a:xfrm>
          <a:prstGeom prst="rect">
            <a:avLst/>
          </a:prstGeom>
          <a:noFill/>
          <a:ln w="9525">
            <a:noFill/>
            <a:miter lim="800000"/>
            <a:headEnd/>
            <a:tailEnd/>
          </a:ln>
        </p:spPr>
        <p:txBody>
          <a:bodyPr wrap="none">
            <a:spAutoFit/>
          </a:bodyPr>
          <a:lstStyle/>
          <a:p>
            <a:pPr eaLnBrk="1" hangingPunct="1">
              <a:buFont typeface="Arial" charset="0"/>
              <a:buNone/>
            </a:pPr>
            <a:r>
              <a:rPr lang="en-US" altLang="en-US" sz="2400">
                <a:solidFill>
                  <a:schemeClr val="bg1"/>
                </a:solidFill>
                <a:latin typeface="Arial Black" pitchFamily="34" charset="0"/>
                <a:sym typeface="Arial" charset="0"/>
              </a:rPr>
              <a:t>Text</a:t>
            </a:r>
          </a:p>
        </p:txBody>
      </p:sp>
      <p:pic>
        <p:nvPicPr>
          <p:cNvPr id="13" name="Picture 14"/>
          <p:cNvPicPr>
            <a:picLocks noChangeAspect="1" noChangeArrowheads="1"/>
          </p:cNvPicPr>
          <p:nvPr/>
        </p:nvPicPr>
        <p:blipFill>
          <a:blip r:embed="rId4" cstate="print"/>
          <a:srcRect/>
          <a:stretch>
            <a:fillRect/>
          </a:stretch>
        </p:blipFill>
        <p:spPr bwMode="auto">
          <a:xfrm>
            <a:off x="1835696" y="1700808"/>
            <a:ext cx="5688014" cy="1061242"/>
          </a:xfrm>
          <a:prstGeom prst="rect">
            <a:avLst/>
          </a:prstGeom>
          <a:noFill/>
          <a:ln w="9525">
            <a:noFill/>
            <a:miter lim="800000"/>
            <a:headEnd/>
            <a:tailEnd/>
          </a:ln>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标题 1"/>
          <p:cNvSpPr>
            <a:spLocks noGrp="1"/>
          </p:cNvSpPr>
          <p:nvPr>
            <p:ph type="title"/>
          </p:nvPr>
        </p:nvSpPr>
        <p:spPr>
          <a:xfrm>
            <a:off x="539552" y="221407"/>
            <a:ext cx="8229600" cy="1143000"/>
          </a:xfrm>
        </p:spPr>
        <p:txBody>
          <a:bodyPr>
            <a:normAutofit/>
          </a:bodyPr>
          <a:lstStyle/>
          <a:p>
            <a:r>
              <a:rPr lang="en-US" altLang="zh-CN" sz="5400" b="1" dirty="0" smtClean="0">
                <a:solidFill>
                  <a:schemeClr val="bg1"/>
                </a:solidFill>
              </a:rPr>
              <a:t>Text Comprehension </a:t>
            </a:r>
            <a:endParaRPr lang="zh-CN" altLang="en-US" sz="5400" b="1" dirty="0">
              <a:solidFill>
                <a:schemeClr val="bg1"/>
              </a:solidFill>
            </a:endParaRP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2924944"/>
            <a:ext cx="3528392" cy="3721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88141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8" name="Rectangle 31"/>
          <p:cNvSpPr>
            <a:spLocks noGrp="1"/>
          </p:cNvSpPr>
          <p:nvPr>
            <p:ph type="body" idx="1"/>
          </p:nvPr>
        </p:nvSpPr>
        <p:spPr>
          <a:xfrm>
            <a:off x="184586" y="1484784"/>
            <a:ext cx="8707894" cy="1222375"/>
          </a:xfrm>
        </p:spPr>
        <p:txBody>
          <a:bodyPr>
            <a:noAutofit/>
          </a:bodyPr>
          <a:lstStyle/>
          <a:p>
            <a:pPr marL="360363" indent="-360363" eaLnBrk="1" hangingPunct="1">
              <a:spcBef>
                <a:spcPct val="10000"/>
              </a:spcBef>
              <a:buNone/>
              <a:tabLst>
                <a:tab pos="536575" algn="l"/>
              </a:tabLst>
              <a:defRPr/>
            </a:pPr>
            <a:r>
              <a:rPr lang="en-US" altLang="zh-CN" sz="2400" dirty="0">
                <a:latin typeface="Arial" panose="020B0604020202020204" pitchFamily="34" charset="0"/>
                <a:ea typeface="黑体" pitchFamily="49" charset="-122"/>
                <a:cs typeface="Arial" panose="020B0604020202020204" pitchFamily="34" charset="0"/>
              </a:rPr>
              <a:t>2</a:t>
            </a:r>
            <a:r>
              <a:rPr lang="en-US" altLang="zh-CN" sz="2400" b="0" dirty="0" smtClean="0">
                <a:latin typeface="Arial" panose="020B0604020202020204" pitchFamily="34" charset="0"/>
                <a:ea typeface="黑体" pitchFamily="49" charset="-122"/>
                <a:cs typeface="Arial" panose="020B0604020202020204" pitchFamily="34" charset="0"/>
              </a:rPr>
              <a:t>. On further questioning, however, the difference turned out to be more a matter of semantics than practice: What the women were happy to call “gossip”, the men defined as “exchanging information”. (Para. 4)</a:t>
            </a:r>
          </a:p>
        </p:txBody>
      </p:sp>
      <p:sp>
        <p:nvSpPr>
          <p:cNvPr id="64520" name="Rectangle 12"/>
          <p:cNvSpPr>
            <a:spLocks noChangeAspect="1" noChangeArrowheads="1"/>
          </p:cNvSpPr>
          <p:nvPr/>
        </p:nvSpPr>
        <p:spPr bwMode="auto">
          <a:xfrm>
            <a:off x="441135" y="3068960"/>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tabLst>
                <a:tab pos="365125" algn="l"/>
              </a:tabLst>
              <a:defRPr kumimoji="1" sz="2800" u="sng">
                <a:solidFill>
                  <a:schemeClr val="hlink"/>
                </a:solidFill>
                <a:latin typeface="Times New Roman" pitchFamily="18" charset="0"/>
                <a:ea typeface="宋体" pitchFamily="2" charset="-122"/>
              </a:defRPr>
            </a:lvl1pPr>
            <a:lvl2pPr marL="742950" indent="-285750" eaLnBrk="0" hangingPunct="0">
              <a:tabLst>
                <a:tab pos="365125" algn="l"/>
              </a:tabLst>
              <a:defRPr kumimoji="1" sz="2800" u="sng">
                <a:solidFill>
                  <a:schemeClr val="hlink"/>
                </a:solidFill>
                <a:latin typeface="Times New Roman" pitchFamily="18" charset="0"/>
                <a:ea typeface="宋体" pitchFamily="2" charset="-122"/>
              </a:defRPr>
            </a:lvl2pPr>
            <a:lvl3pPr marL="1143000" indent="-228600" eaLnBrk="0" hangingPunct="0">
              <a:tabLst>
                <a:tab pos="365125" algn="l"/>
              </a:tabLst>
              <a:defRPr kumimoji="1" sz="2800" u="sng">
                <a:solidFill>
                  <a:schemeClr val="hlink"/>
                </a:solidFill>
                <a:latin typeface="Times New Roman" pitchFamily="18" charset="0"/>
                <a:ea typeface="宋体" pitchFamily="2" charset="-122"/>
              </a:defRPr>
            </a:lvl3pPr>
            <a:lvl4pPr marL="1600200" indent="-228600" eaLnBrk="0" hangingPunct="0">
              <a:tabLst>
                <a:tab pos="365125" algn="l"/>
              </a:tabLst>
              <a:defRPr kumimoji="1" sz="2800" u="sng">
                <a:solidFill>
                  <a:schemeClr val="hlink"/>
                </a:solidFill>
                <a:latin typeface="Times New Roman" pitchFamily="18" charset="0"/>
                <a:ea typeface="宋体" pitchFamily="2" charset="-122"/>
              </a:defRPr>
            </a:lvl4pPr>
            <a:lvl5pPr marL="2057400" indent="-228600" eaLnBrk="0" hangingPunct="0">
              <a:tabLst>
                <a:tab pos="365125"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9pPr>
          </a:lstStyle>
          <a:p>
            <a:pPr eaLnBrk="1" hangingPunct="1">
              <a:spcBef>
                <a:spcPct val="10000"/>
              </a:spcBef>
              <a:buFontTx/>
              <a:buChar char="•"/>
            </a:pPr>
            <a:r>
              <a:rPr lang="en-US" altLang="zh-CN" sz="2400" u="none" dirty="0">
                <a:solidFill>
                  <a:srgbClr val="000000"/>
                </a:solidFill>
                <a:latin typeface="Century Gothic" pitchFamily="34" charset="0"/>
                <a:ea typeface="黑体" pitchFamily="49" charset="-122"/>
              </a:rPr>
              <a:t>Paraphrase the sentence. </a:t>
            </a:r>
          </a:p>
        </p:txBody>
      </p:sp>
      <p:sp>
        <p:nvSpPr>
          <p:cNvPr id="1396749" name="Rectangle 13"/>
          <p:cNvSpPr>
            <a:spLocks noChangeAspect="1" noChangeArrowheads="1"/>
          </p:cNvSpPr>
          <p:nvPr/>
        </p:nvSpPr>
        <p:spPr bwMode="auto">
          <a:xfrm>
            <a:off x="755650" y="3526160"/>
            <a:ext cx="7954213"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85000"/>
              </a:lnSpc>
              <a:spcBef>
                <a:spcPct val="10000"/>
              </a:spcBef>
            </a:pPr>
            <a:r>
              <a:rPr kumimoji="0" lang="en-US" altLang="zh-CN" sz="2400" u="none" dirty="0">
                <a:solidFill>
                  <a:schemeClr val="accent1"/>
                </a:solidFill>
                <a:cs typeface="Times New Roman" panose="02020603050405020304" pitchFamily="18" charset="0"/>
              </a:rPr>
              <a:t>When they </a:t>
            </a:r>
            <a:r>
              <a:rPr kumimoji="0" lang="en-US" altLang="zh-CN" sz="2400" u="none" dirty="0" smtClean="0">
                <a:solidFill>
                  <a:schemeClr val="accent1"/>
                </a:solidFill>
                <a:cs typeface="Times New Roman" panose="02020603050405020304" pitchFamily="18" charset="0"/>
              </a:rPr>
              <a:t>were asked </a:t>
            </a:r>
            <a:r>
              <a:rPr kumimoji="0" lang="en-US" altLang="zh-CN" sz="2400" u="none" dirty="0">
                <a:solidFill>
                  <a:schemeClr val="accent1"/>
                </a:solidFill>
                <a:cs typeface="Times New Roman" panose="02020603050405020304" pitchFamily="18" charset="0"/>
              </a:rPr>
              <a:t>a bit more, the difference was more about the meaning of the word than about what they actually did: What the women called “gossip”, the men called “exchanging information” although the women and men were talking about the same activity.</a:t>
            </a:r>
          </a:p>
        </p:txBody>
      </p:sp>
      <p:sp>
        <p:nvSpPr>
          <p:cNvPr id="64523" name="Rectangle 17"/>
          <p:cNvSpPr>
            <a:spLocks noChangeAspect="1" noChangeArrowheads="1"/>
          </p:cNvSpPr>
          <p:nvPr/>
        </p:nvSpPr>
        <p:spPr bwMode="auto">
          <a:xfrm>
            <a:off x="418350" y="5301208"/>
            <a:ext cx="835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tabLst>
                <a:tab pos="365125" algn="l"/>
              </a:tabLst>
              <a:defRPr kumimoji="1" sz="2800" u="sng">
                <a:solidFill>
                  <a:schemeClr val="hlink"/>
                </a:solidFill>
                <a:latin typeface="Times New Roman" pitchFamily="18" charset="0"/>
                <a:ea typeface="宋体" pitchFamily="2" charset="-122"/>
              </a:defRPr>
            </a:lvl1pPr>
            <a:lvl2pPr marL="742950" indent="-285750" eaLnBrk="0" hangingPunct="0">
              <a:tabLst>
                <a:tab pos="365125" algn="l"/>
              </a:tabLst>
              <a:defRPr kumimoji="1" sz="2800" u="sng">
                <a:solidFill>
                  <a:schemeClr val="hlink"/>
                </a:solidFill>
                <a:latin typeface="Times New Roman" pitchFamily="18" charset="0"/>
                <a:ea typeface="宋体" pitchFamily="2" charset="-122"/>
              </a:defRPr>
            </a:lvl2pPr>
            <a:lvl3pPr marL="1143000" indent="-228600" eaLnBrk="0" hangingPunct="0">
              <a:tabLst>
                <a:tab pos="365125" algn="l"/>
              </a:tabLst>
              <a:defRPr kumimoji="1" sz="2800" u="sng">
                <a:solidFill>
                  <a:schemeClr val="hlink"/>
                </a:solidFill>
                <a:latin typeface="Times New Roman" pitchFamily="18" charset="0"/>
                <a:ea typeface="宋体" pitchFamily="2" charset="-122"/>
              </a:defRPr>
            </a:lvl3pPr>
            <a:lvl4pPr marL="1600200" indent="-228600" eaLnBrk="0" hangingPunct="0">
              <a:tabLst>
                <a:tab pos="365125" algn="l"/>
              </a:tabLst>
              <a:defRPr kumimoji="1" sz="2800" u="sng">
                <a:solidFill>
                  <a:schemeClr val="hlink"/>
                </a:solidFill>
                <a:latin typeface="Times New Roman" pitchFamily="18" charset="0"/>
                <a:ea typeface="宋体" pitchFamily="2" charset="-122"/>
              </a:defRPr>
            </a:lvl4pPr>
            <a:lvl5pPr marL="2057400" indent="-228600" eaLnBrk="0" hangingPunct="0">
              <a:tabLst>
                <a:tab pos="365125"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9pPr>
          </a:lstStyle>
          <a:p>
            <a:pPr eaLnBrk="1" hangingPunct="1">
              <a:spcBef>
                <a:spcPct val="10000"/>
              </a:spcBef>
              <a:buFontTx/>
              <a:buChar char="•"/>
            </a:pPr>
            <a:r>
              <a:rPr lang="en-US" altLang="zh-CN" sz="2400" u="none" dirty="0">
                <a:solidFill>
                  <a:srgbClr val="000000"/>
                </a:solidFill>
                <a:latin typeface="Century Gothic" pitchFamily="34" charset="0"/>
                <a:ea typeface="黑体" pitchFamily="49" charset="-122"/>
              </a:rPr>
              <a:t>Translate the sentence.</a:t>
            </a:r>
          </a:p>
        </p:txBody>
      </p:sp>
      <p:sp>
        <p:nvSpPr>
          <p:cNvPr id="1396754" name="Rectangle 18"/>
          <p:cNvSpPr>
            <a:spLocks noChangeAspect="1" noChangeArrowheads="1"/>
          </p:cNvSpPr>
          <p:nvPr/>
        </p:nvSpPr>
        <p:spPr bwMode="auto">
          <a:xfrm>
            <a:off x="683568" y="5758408"/>
            <a:ext cx="85573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30000"/>
              </a:spcBef>
            </a:pPr>
            <a:r>
              <a:rPr kumimoji="0" lang="zh-CN" altLang="en-US" sz="2200" u="none" dirty="0">
                <a:solidFill>
                  <a:schemeClr val="accent1"/>
                </a:solidFill>
                <a:latin typeface="Century Gothic" pitchFamily="34" charset="0"/>
                <a:ea typeface="黑体" pitchFamily="49" charset="-122"/>
              </a:rPr>
              <a:t>在接下来的提问中，我发现两者的差别只存在于语义层面上而非实践层面上：男性把女性通常所说的“闲聊”定义为</a:t>
            </a:r>
            <a:r>
              <a:rPr kumimoji="0" lang="zh-CN" altLang="en-US" sz="2200" u="none" dirty="0" smtClean="0">
                <a:solidFill>
                  <a:schemeClr val="accent1"/>
                </a:solidFill>
                <a:latin typeface="Century Gothic" pitchFamily="34" charset="0"/>
                <a:ea typeface="黑体" pitchFamily="49" charset="-122"/>
              </a:rPr>
              <a:t>“信息交流”</a:t>
            </a:r>
            <a:r>
              <a:rPr kumimoji="0" lang="zh-CN" altLang="en-US" sz="2200" u="none" dirty="0">
                <a:solidFill>
                  <a:schemeClr val="accent1"/>
                </a:solidFill>
                <a:latin typeface="Century Gothic" pitchFamily="34" charset="0"/>
                <a:ea typeface="黑体" pitchFamily="49" charset="-122"/>
              </a:rPr>
              <a:t>。</a:t>
            </a:r>
          </a:p>
        </p:txBody>
      </p:sp>
      <p:pic>
        <p:nvPicPr>
          <p:cNvPr id="24" name="Picture 5">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a:solidFill>
                  <a:schemeClr val="bg1"/>
                </a:solidFill>
              </a:rPr>
              <a:t>Difficult </a:t>
            </a:r>
            <a:r>
              <a:rPr lang="en-US" altLang="zh-CN" sz="5400" b="1" dirty="0" smtClean="0">
                <a:solidFill>
                  <a:schemeClr val="bg1"/>
                </a:solidFill>
              </a:rPr>
              <a:t>Sentences</a:t>
            </a:r>
          </a:p>
        </p:txBody>
      </p:sp>
    </p:spTree>
    <p:extLst>
      <p:ext uri="{BB962C8B-B14F-4D97-AF65-F5344CB8AC3E}">
        <p14:creationId xmlns:p14="http://schemas.microsoft.com/office/powerpoint/2010/main" val="1193421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67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9674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67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967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49" grpId="0"/>
      <p:bldP spid="1396749" grpId="1"/>
      <p:bldP spid="1396754" grpId="0"/>
      <p:bldP spid="139675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2" name="Rectangle 31"/>
          <p:cNvSpPr>
            <a:spLocks noGrp="1"/>
          </p:cNvSpPr>
          <p:nvPr>
            <p:ph type="body" idx="1"/>
          </p:nvPr>
        </p:nvSpPr>
        <p:spPr>
          <a:xfrm>
            <a:off x="309048" y="1609741"/>
            <a:ext cx="8511101" cy="1296988"/>
          </a:xfrm>
        </p:spPr>
        <p:txBody>
          <a:bodyPr>
            <a:noAutofit/>
          </a:bodyPr>
          <a:lstStyle/>
          <a:p>
            <a:pPr marL="360363" indent="-360363" eaLnBrk="1" hangingPunct="1">
              <a:lnSpc>
                <a:spcPts val="2500"/>
              </a:lnSpc>
              <a:buFont typeface="Arial" pitchFamily="34" charset="0"/>
              <a:buNone/>
              <a:tabLst>
                <a:tab pos="536575" algn="l"/>
              </a:tabLst>
            </a:pPr>
            <a:r>
              <a:rPr lang="en-US" altLang="zh-CN" sz="2400" dirty="0">
                <a:latin typeface="Arial" panose="020B0604020202020204" pitchFamily="34" charset="0"/>
                <a:ea typeface="黑体" pitchFamily="49" charset="-122"/>
                <a:cs typeface="Arial" panose="020B0604020202020204" pitchFamily="34" charset="0"/>
              </a:rPr>
              <a:t>3</a:t>
            </a:r>
            <a:r>
              <a:rPr lang="en-US" altLang="zh-CN" sz="2400" b="0" dirty="0" smtClean="0">
                <a:latin typeface="Arial" panose="020B0604020202020204" pitchFamily="34" charset="0"/>
                <a:ea typeface="黑体" pitchFamily="49" charset="-122"/>
                <a:cs typeface="Arial" panose="020B0604020202020204" pitchFamily="34" charset="0"/>
              </a:rPr>
              <a:t>. Clearly, there is a stigma attached to gossip among English males, an unwritten rule to the effect that, even if what one is doing is gossiping, it should be called something else. (Para 5)</a:t>
            </a:r>
          </a:p>
        </p:txBody>
      </p:sp>
      <p:sp>
        <p:nvSpPr>
          <p:cNvPr id="65544" name="Rectangle 12"/>
          <p:cNvSpPr>
            <a:spLocks noChangeAspect="1" noChangeArrowheads="1"/>
          </p:cNvSpPr>
          <p:nvPr/>
        </p:nvSpPr>
        <p:spPr bwMode="auto">
          <a:xfrm>
            <a:off x="625700" y="3052315"/>
            <a:ext cx="5761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u="sng">
                <a:solidFill>
                  <a:schemeClr val="hlink"/>
                </a:solidFill>
                <a:latin typeface="Times New Roman" pitchFamily="18" charset="0"/>
                <a:ea typeface="宋体" pitchFamily="2" charset="-122"/>
              </a:defRPr>
            </a:lvl1pPr>
            <a:lvl2pPr marL="742950" indent="-285750" eaLnBrk="0" hangingPunct="0">
              <a:tabLst>
                <a:tab pos="365125" algn="l"/>
              </a:tabLst>
              <a:defRPr kumimoji="1" sz="2800" u="sng">
                <a:solidFill>
                  <a:schemeClr val="hlink"/>
                </a:solidFill>
                <a:latin typeface="Times New Roman" pitchFamily="18" charset="0"/>
                <a:ea typeface="宋体" pitchFamily="2" charset="-122"/>
              </a:defRPr>
            </a:lvl2pPr>
            <a:lvl3pPr marL="1143000" indent="-228600" eaLnBrk="0" hangingPunct="0">
              <a:tabLst>
                <a:tab pos="365125" algn="l"/>
              </a:tabLst>
              <a:defRPr kumimoji="1" sz="2800" u="sng">
                <a:solidFill>
                  <a:schemeClr val="hlink"/>
                </a:solidFill>
                <a:latin typeface="Times New Roman" pitchFamily="18" charset="0"/>
                <a:ea typeface="宋体" pitchFamily="2" charset="-122"/>
              </a:defRPr>
            </a:lvl3pPr>
            <a:lvl4pPr marL="1600200" indent="-228600" eaLnBrk="0" hangingPunct="0">
              <a:tabLst>
                <a:tab pos="365125" algn="l"/>
              </a:tabLst>
              <a:defRPr kumimoji="1" sz="2800" u="sng">
                <a:solidFill>
                  <a:schemeClr val="hlink"/>
                </a:solidFill>
                <a:latin typeface="Times New Roman" pitchFamily="18" charset="0"/>
                <a:ea typeface="宋体" pitchFamily="2" charset="-122"/>
              </a:defRPr>
            </a:lvl4pPr>
            <a:lvl5pPr marL="2057400" indent="-228600" eaLnBrk="0" hangingPunct="0">
              <a:tabLst>
                <a:tab pos="365125"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9pPr>
          </a:lstStyle>
          <a:p>
            <a:pPr eaLnBrk="1" hangingPunct="1">
              <a:spcBef>
                <a:spcPct val="10000"/>
              </a:spcBef>
              <a:buFontTx/>
              <a:buChar char="•"/>
            </a:pPr>
            <a:r>
              <a:rPr lang="en-US" altLang="zh-CN" sz="2400" u="none" dirty="0">
                <a:solidFill>
                  <a:srgbClr val="000000"/>
                </a:solidFill>
                <a:latin typeface="Century Gothic" pitchFamily="34" charset="0"/>
                <a:ea typeface="黑体" pitchFamily="49" charset="-122"/>
              </a:rPr>
              <a:t>Paraphrase the sentence. </a:t>
            </a:r>
          </a:p>
        </p:txBody>
      </p:sp>
      <p:sp>
        <p:nvSpPr>
          <p:cNvPr id="1397773" name="Rectangle 13"/>
          <p:cNvSpPr>
            <a:spLocks noChangeAspect="1" noChangeArrowheads="1"/>
          </p:cNvSpPr>
          <p:nvPr/>
        </p:nvSpPr>
        <p:spPr bwMode="auto">
          <a:xfrm>
            <a:off x="1043608" y="3590502"/>
            <a:ext cx="7848600"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85000"/>
              </a:lnSpc>
              <a:spcBef>
                <a:spcPct val="10000"/>
              </a:spcBef>
            </a:pPr>
            <a:r>
              <a:rPr kumimoji="0" lang="en-US" altLang="zh-CN" sz="2400" u="none" dirty="0">
                <a:solidFill>
                  <a:schemeClr val="accent1"/>
                </a:solidFill>
                <a:latin typeface="Century Gothic" pitchFamily="34" charset="0"/>
                <a:cs typeface="Times New Roman" pitchFamily="18" charset="0"/>
              </a:rPr>
              <a:t>English men feel there is </a:t>
            </a:r>
            <a:r>
              <a:rPr kumimoji="0" lang="en-US" altLang="zh-CN" sz="2400" u="none" dirty="0" err="1">
                <a:solidFill>
                  <a:schemeClr val="accent1"/>
                </a:solidFill>
                <a:latin typeface="Century Gothic" pitchFamily="34" charset="0"/>
                <a:cs typeface="Times New Roman" pitchFamily="18" charset="0"/>
              </a:rPr>
              <a:t>sth</a:t>
            </a:r>
            <a:r>
              <a:rPr kumimoji="0" lang="en-US" altLang="zh-CN" sz="2400" u="none" dirty="0">
                <a:solidFill>
                  <a:schemeClr val="accent1"/>
                </a:solidFill>
                <a:latin typeface="Century Gothic" pitchFamily="34" charset="0"/>
                <a:cs typeface="Times New Roman" pitchFamily="18" charset="0"/>
              </a:rPr>
              <a:t>. wrong or embarrassing about gossip and that there is a rule which is not written down, that is, if you are gossiping, you should give the activity another name.</a:t>
            </a:r>
          </a:p>
        </p:txBody>
      </p:sp>
      <p:grpSp>
        <p:nvGrpSpPr>
          <p:cNvPr id="4" name="Group 14"/>
          <p:cNvGrpSpPr>
            <a:grpSpLocks/>
          </p:cNvGrpSpPr>
          <p:nvPr/>
        </p:nvGrpSpPr>
        <p:grpSpPr bwMode="auto">
          <a:xfrm>
            <a:off x="250825" y="3149600"/>
            <a:ext cx="504825" cy="360362"/>
            <a:chOff x="2789" y="2347"/>
            <a:chExt cx="318" cy="227"/>
          </a:xfrm>
        </p:grpSpPr>
        <p:pic>
          <p:nvPicPr>
            <p:cNvPr id="65555" name="Picture 15"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00" y="2347"/>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6" name="Text Box 16"/>
            <p:cNvSpPr txBox="1">
              <a:spLocks noChangeArrowheads="1"/>
            </p:cNvSpPr>
            <p:nvPr/>
          </p:nvSpPr>
          <p:spPr bwMode="auto">
            <a:xfrm rot="21110149">
              <a:off x="2789" y="2353"/>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1000" b="1" u="none" dirty="0">
                  <a:solidFill>
                    <a:srgbClr val="009999"/>
                  </a:solidFill>
                  <a:latin typeface="Arial" pitchFamily="34" charset="0"/>
                </a:rPr>
                <a:t>click</a:t>
              </a:r>
            </a:p>
          </p:txBody>
        </p:sp>
      </p:grpSp>
      <p:sp>
        <p:nvSpPr>
          <p:cNvPr id="65547" name="Rectangle 20"/>
          <p:cNvSpPr>
            <a:spLocks noChangeAspect="1" noChangeArrowheads="1"/>
          </p:cNvSpPr>
          <p:nvPr/>
        </p:nvSpPr>
        <p:spPr bwMode="auto">
          <a:xfrm>
            <a:off x="770451" y="4938289"/>
            <a:ext cx="4392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u="sng">
                <a:solidFill>
                  <a:schemeClr val="hlink"/>
                </a:solidFill>
                <a:latin typeface="Times New Roman" pitchFamily="18" charset="0"/>
                <a:ea typeface="宋体" pitchFamily="2" charset="-122"/>
              </a:defRPr>
            </a:lvl1pPr>
            <a:lvl2pPr marL="742950" indent="-285750" eaLnBrk="0" hangingPunct="0">
              <a:tabLst>
                <a:tab pos="365125" algn="l"/>
              </a:tabLst>
              <a:defRPr kumimoji="1" sz="2800" u="sng">
                <a:solidFill>
                  <a:schemeClr val="hlink"/>
                </a:solidFill>
                <a:latin typeface="Times New Roman" pitchFamily="18" charset="0"/>
                <a:ea typeface="宋体" pitchFamily="2" charset="-122"/>
              </a:defRPr>
            </a:lvl2pPr>
            <a:lvl3pPr marL="1143000" indent="-228600" eaLnBrk="0" hangingPunct="0">
              <a:tabLst>
                <a:tab pos="365125" algn="l"/>
              </a:tabLst>
              <a:defRPr kumimoji="1" sz="2800" u="sng">
                <a:solidFill>
                  <a:schemeClr val="hlink"/>
                </a:solidFill>
                <a:latin typeface="Times New Roman" pitchFamily="18" charset="0"/>
                <a:ea typeface="宋体" pitchFamily="2" charset="-122"/>
              </a:defRPr>
            </a:lvl3pPr>
            <a:lvl4pPr marL="1600200" indent="-228600" eaLnBrk="0" hangingPunct="0">
              <a:tabLst>
                <a:tab pos="365125" algn="l"/>
              </a:tabLst>
              <a:defRPr kumimoji="1" sz="2800" u="sng">
                <a:solidFill>
                  <a:schemeClr val="hlink"/>
                </a:solidFill>
                <a:latin typeface="Times New Roman" pitchFamily="18" charset="0"/>
                <a:ea typeface="宋体" pitchFamily="2" charset="-122"/>
              </a:defRPr>
            </a:lvl4pPr>
            <a:lvl5pPr marL="2057400" indent="-228600" eaLnBrk="0" hangingPunct="0">
              <a:tabLst>
                <a:tab pos="365125"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9pPr>
          </a:lstStyle>
          <a:p>
            <a:pPr eaLnBrk="1" hangingPunct="1">
              <a:spcBef>
                <a:spcPct val="10000"/>
              </a:spcBef>
              <a:buFontTx/>
              <a:buChar char="•"/>
            </a:pPr>
            <a:r>
              <a:rPr lang="en-US" altLang="zh-CN" sz="2400" u="none" dirty="0">
                <a:solidFill>
                  <a:srgbClr val="000000"/>
                </a:solidFill>
                <a:latin typeface="Century Gothic" pitchFamily="34" charset="0"/>
                <a:ea typeface="黑体" pitchFamily="49" charset="-122"/>
              </a:rPr>
              <a:t>Translate the sentence.</a:t>
            </a:r>
          </a:p>
        </p:txBody>
      </p:sp>
      <p:sp>
        <p:nvSpPr>
          <p:cNvPr id="1397781" name="Rectangle 21"/>
          <p:cNvSpPr>
            <a:spLocks noChangeAspect="1" noChangeArrowheads="1"/>
          </p:cNvSpPr>
          <p:nvPr/>
        </p:nvSpPr>
        <p:spPr bwMode="auto">
          <a:xfrm>
            <a:off x="971549" y="5373216"/>
            <a:ext cx="7777163"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30000"/>
              </a:spcBef>
            </a:pPr>
            <a:r>
              <a:rPr kumimoji="0" lang="zh-CN" altLang="zh-CN" sz="2200" u="none" dirty="0">
                <a:solidFill>
                  <a:schemeClr val="accent1"/>
                </a:solidFill>
                <a:latin typeface="Century Gothic" pitchFamily="34" charset="0"/>
                <a:ea typeface="黑体" pitchFamily="49" charset="-122"/>
              </a:rPr>
              <a:t>显然，在英国男性眼里</a:t>
            </a:r>
            <a:r>
              <a:rPr kumimoji="0" lang="zh-CN" altLang="en-US" sz="2200" u="none" dirty="0">
                <a:solidFill>
                  <a:schemeClr val="accent1"/>
                </a:solidFill>
                <a:latin typeface="Century Gothic" pitchFamily="34" charset="0"/>
                <a:ea typeface="黑体" pitchFamily="49" charset="-122"/>
              </a:rPr>
              <a:t>闲聊</a:t>
            </a:r>
            <a:r>
              <a:rPr kumimoji="0" lang="zh-CN" altLang="zh-CN" sz="2200" u="none" dirty="0">
                <a:solidFill>
                  <a:schemeClr val="accent1"/>
                </a:solidFill>
                <a:latin typeface="Century Gothic" pitchFamily="34" charset="0"/>
                <a:ea typeface="黑体" pitchFamily="49" charset="-122"/>
              </a:rPr>
              <a:t>是一件可耻的事情，这条不成文的规则已经深入人心，因此就算一个人</a:t>
            </a:r>
            <a:r>
              <a:rPr kumimoji="0" lang="zh-CN" altLang="en-US" sz="2200" u="none" dirty="0">
                <a:solidFill>
                  <a:schemeClr val="accent1"/>
                </a:solidFill>
                <a:latin typeface="Century Gothic" pitchFamily="34" charset="0"/>
                <a:ea typeface="黑体" pitchFamily="49" charset="-122"/>
              </a:rPr>
              <a:t>确实是</a:t>
            </a:r>
            <a:r>
              <a:rPr kumimoji="0" lang="zh-CN" altLang="zh-CN" sz="2200" u="none" dirty="0">
                <a:solidFill>
                  <a:schemeClr val="accent1"/>
                </a:solidFill>
                <a:latin typeface="Century Gothic" pitchFamily="34" charset="0"/>
                <a:ea typeface="黑体" pitchFamily="49" charset="-122"/>
              </a:rPr>
              <a:t>在闲</a:t>
            </a:r>
            <a:r>
              <a:rPr kumimoji="0" lang="zh-CN" altLang="en-US" sz="2200" u="none" dirty="0">
                <a:solidFill>
                  <a:schemeClr val="accent1"/>
                </a:solidFill>
                <a:latin typeface="Century Gothic" pitchFamily="34" charset="0"/>
                <a:ea typeface="黑体" pitchFamily="49" charset="-122"/>
              </a:rPr>
              <a:t>聊</a:t>
            </a:r>
            <a:r>
              <a:rPr kumimoji="0" lang="zh-CN" altLang="zh-CN" sz="2200" u="none" dirty="0">
                <a:solidFill>
                  <a:schemeClr val="accent1"/>
                </a:solidFill>
                <a:latin typeface="Century Gothic" pitchFamily="34" charset="0"/>
                <a:ea typeface="黑体" pitchFamily="49" charset="-122"/>
              </a:rPr>
              <a:t>，他也会把它</a:t>
            </a:r>
            <a:r>
              <a:rPr kumimoji="0" lang="zh-CN" altLang="en-US" sz="2200" u="none" dirty="0">
                <a:solidFill>
                  <a:schemeClr val="accent1"/>
                </a:solidFill>
                <a:latin typeface="Century Gothic" pitchFamily="34" charset="0"/>
                <a:ea typeface="黑体" pitchFamily="49" charset="-122"/>
              </a:rPr>
              <a:t>说</a:t>
            </a:r>
            <a:r>
              <a:rPr kumimoji="0" lang="zh-CN" altLang="zh-CN" sz="2200" u="none" dirty="0">
                <a:solidFill>
                  <a:schemeClr val="accent1"/>
                </a:solidFill>
                <a:latin typeface="Century Gothic" pitchFamily="34" charset="0"/>
                <a:ea typeface="黑体" pitchFamily="49" charset="-122"/>
              </a:rPr>
              <a:t>成是另</a:t>
            </a:r>
            <a:r>
              <a:rPr kumimoji="0" lang="zh-CN" altLang="en-US" sz="2200" u="none" dirty="0">
                <a:solidFill>
                  <a:schemeClr val="accent1"/>
                </a:solidFill>
                <a:latin typeface="Century Gothic" pitchFamily="34" charset="0"/>
                <a:ea typeface="黑体" pitchFamily="49" charset="-122"/>
              </a:rPr>
              <a:t>外</a:t>
            </a:r>
            <a:r>
              <a:rPr kumimoji="0" lang="zh-CN" altLang="zh-CN" sz="2200" u="none" dirty="0">
                <a:solidFill>
                  <a:schemeClr val="accent1"/>
                </a:solidFill>
                <a:latin typeface="Century Gothic" pitchFamily="34" charset="0"/>
                <a:ea typeface="黑体" pitchFamily="49" charset="-122"/>
              </a:rPr>
              <a:t>一回事。</a:t>
            </a:r>
          </a:p>
        </p:txBody>
      </p:sp>
      <p:grpSp>
        <p:nvGrpSpPr>
          <p:cNvPr id="5" name="Group 22"/>
          <p:cNvGrpSpPr>
            <a:grpSpLocks/>
          </p:cNvGrpSpPr>
          <p:nvPr/>
        </p:nvGrpSpPr>
        <p:grpSpPr bwMode="auto">
          <a:xfrm>
            <a:off x="358775" y="5035550"/>
            <a:ext cx="504825" cy="360362"/>
            <a:chOff x="2811" y="2461"/>
            <a:chExt cx="318" cy="227"/>
          </a:xfrm>
        </p:grpSpPr>
        <p:pic>
          <p:nvPicPr>
            <p:cNvPr id="65553" name="Picture 23" descr="38"/>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34" y="2461"/>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4" name="Text Box 24"/>
            <p:cNvSpPr txBox="1">
              <a:spLocks noChangeArrowheads="1"/>
            </p:cNvSpPr>
            <p:nvPr/>
          </p:nvSpPr>
          <p:spPr bwMode="auto">
            <a:xfrm rot="21110149">
              <a:off x="2811" y="2498"/>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1000" b="1" u="none" dirty="0">
                  <a:solidFill>
                    <a:srgbClr val="009999"/>
                  </a:solidFill>
                  <a:latin typeface="Arial" pitchFamily="34" charset="0"/>
                </a:rPr>
                <a:t>click</a:t>
              </a:r>
            </a:p>
          </p:txBody>
        </p:sp>
      </p:grpSp>
      <p:pic>
        <p:nvPicPr>
          <p:cNvPr id="24" name="Picture 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a:solidFill>
                  <a:schemeClr val="bg1"/>
                </a:solidFill>
              </a:rPr>
              <a:t>Difficult </a:t>
            </a:r>
            <a:r>
              <a:rPr lang="en-US" altLang="zh-CN" sz="5400" b="1" dirty="0" smtClean="0">
                <a:solidFill>
                  <a:schemeClr val="bg1"/>
                </a:solidFill>
              </a:rPr>
              <a:t>Sentences</a:t>
            </a:r>
          </a:p>
        </p:txBody>
      </p:sp>
    </p:spTree>
    <p:extLst>
      <p:ext uri="{BB962C8B-B14F-4D97-AF65-F5344CB8AC3E}">
        <p14:creationId xmlns:p14="http://schemas.microsoft.com/office/powerpoint/2010/main" val="172162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9777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397773"/>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778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97781"/>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397773" grpId="0"/>
      <p:bldP spid="1397773" grpId="1"/>
      <p:bldP spid="1397781" grpId="0"/>
      <p:bldP spid="139778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6" name="Rectangle 31"/>
          <p:cNvSpPr>
            <a:spLocks noGrp="1"/>
          </p:cNvSpPr>
          <p:nvPr>
            <p:ph type="body" idx="1"/>
          </p:nvPr>
        </p:nvSpPr>
        <p:spPr>
          <a:xfrm>
            <a:off x="234437" y="1506971"/>
            <a:ext cx="8802059" cy="1222375"/>
          </a:xfrm>
        </p:spPr>
        <p:txBody>
          <a:bodyPr>
            <a:noAutofit/>
          </a:bodyPr>
          <a:lstStyle/>
          <a:p>
            <a:pPr marL="360363" indent="-360363" eaLnBrk="1" hangingPunct="1">
              <a:lnSpc>
                <a:spcPct val="95000"/>
              </a:lnSpc>
              <a:spcBef>
                <a:spcPct val="5000"/>
              </a:spcBef>
              <a:buFont typeface="Arial" pitchFamily="34" charset="0"/>
              <a:buNone/>
              <a:tabLst>
                <a:tab pos="536575" algn="l"/>
              </a:tabLst>
            </a:pPr>
            <a:r>
              <a:rPr lang="en-US" altLang="zh-CN" sz="2400" dirty="0">
                <a:latin typeface="Arial" panose="020B0604020202020204" pitchFamily="34" charset="0"/>
                <a:ea typeface="黑体" pitchFamily="49" charset="-122"/>
                <a:cs typeface="Arial" panose="020B0604020202020204" pitchFamily="34" charset="0"/>
              </a:rPr>
              <a:t>4</a:t>
            </a:r>
            <a:r>
              <a:rPr lang="en-US" altLang="zh-CN" sz="2400" b="0" dirty="0" smtClean="0">
                <a:latin typeface="Arial" panose="020B0604020202020204" pitchFamily="34" charset="0"/>
                <a:ea typeface="黑体" pitchFamily="49" charset="-122"/>
                <a:cs typeface="Arial" panose="020B0604020202020204" pitchFamily="34" charset="0"/>
              </a:rPr>
              <a:t>. For women, this detailed speculation about possible motives and causes, requiring an </a:t>
            </a:r>
            <a:r>
              <a:rPr lang="en-US" altLang="zh-CN" sz="2400" b="0" dirty="0" smtClean="0">
                <a:latin typeface="Arial" panose="020B0604020202020204" pitchFamily="34" charset="0"/>
                <a:ea typeface="黑体" pitchFamily="49" charset="-122"/>
                <a:cs typeface="Arial" panose="020B0604020202020204" pitchFamily="34" charset="0"/>
                <a:hlinkClick r:id="rId2" action="ppaction://hlinksldjump"/>
              </a:rPr>
              <a:t>exhaustive</a:t>
            </a:r>
            <a:r>
              <a:rPr lang="en-US" altLang="zh-CN" sz="2400" b="0" dirty="0" smtClean="0">
                <a:latin typeface="Arial" panose="020B0604020202020204" pitchFamily="34" charset="0"/>
                <a:ea typeface="黑体" pitchFamily="49" charset="-122"/>
                <a:cs typeface="Arial" panose="020B0604020202020204" pitchFamily="34" charset="0"/>
              </a:rPr>
              <a:t> raking over “history”, is a crucial element of gossip. (Para 8)</a:t>
            </a:r>
          </a:p>
        </p:txBody>
      </p:sp>
      <p:sp>
        <p:nvSpPr>
          <p:cNvPr id="66568" name="Rectangle 15"/>
          <p:cNvSpPr>
            <a:spLocks noChangeAspect="1" noChangeArrowheads="1"/>
          </p:cNvSpPr>
          <p:nvPr/>
        </p:nvSpPr>
        <p:spPr bwMode="auto">
          <a:xfrm>
            <a:off x="682625" y="5156200"/>
            <a:ext cx="4895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u="sng">
                <a:solidFill>
                  <a:schemeClr val="hlink"/>
                </a:solidFill>
                <a:latin typeface="Times New Roman" pitchFamily="18" charset="0"/>
                <a:ea typeface="宋体" pitchFamily="2" charset="-122"/>
              </a:defRPr>
            </a:lvl1pPr>
            <a:lvl2pPr marL="742950" indent="-285750" eaLnBrk="0" hangingPunct="0">
              <a:tabLst>
                <a:tab pos="365125" algn="l"/>
              </a:tabLst>
              <a:defRPr kumimoji="1" sz="2800" u="sng">
                <a:solidFill>
                  <a:schemeClr val="hlink"/>
                </a:solidFill>
                <a:latin typeface="Times New Roman" pitchFamily="18" charset="0"/>
                <a:ea typeface="宋体" pitchFamily="2" charset="-122"/>
              </a:defRPr>
            </a:lvl2pPr>
            <a:lvl3pPr marL="1143000" indent="-228600" eaLnBrk="0" hangingPunct="0">
              <a:tabLst>
                <a:tab pos="365125" algn="l"/>
              </a:tabLst>
              <a:defRPr kumimoji="1" sz="2800" u="sng">
                <a:solidFill>
                  <a:schemeClr val="hlink"/>
                </a:solidFill>
                <a:latin typeface="Times New Roman" pitchFamily="18" charset="0"/>
                <a:ea typeface="宋体" pitchFamily="2" charset="-122"/>
              </a:defRPr>
            </a:lvl3pPr>
            <a:lvl4pPr marL="1600200" indent="-228600" eaLnBrk="0" hangingPunct="0">
              <a:tabLst>
                <a:tab pos="365125" algn="l"/>
              </a:tabLst>
              <a:defRPr kumimoji="1" sz="2800" u="sng">
                <a:solidFill>
                  <a:schemeClr val="hlink"/>
                </a:solidFill>
                <a:latin typeface="Times New Roman" pitchFamily="18" charset="0"/>
                <a:ea typeface="宋体" pitchFamily="2" charset="-122"/>
              </a:defRPr>
            </a:lvl4pPr>
            <a:lvl5pPr marL="2057400" indent="-228600" eaLnBrk="0" hangingPunct="0">
              <a:tabLst>
                <a:tab pos="365125"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9pPr>
          </a:lstStyle>
          <a:p>
            <a:pPr eaLnBrk="1" hangingPunct="1">
              <a:spcBef>
                <a:spcPct val="10000"/>
              </a:spcBef>
              <a:buFontTx/>
              <a:buChar char="•"/>
            </a:pPr>
            <a:r>
              <a:rPr lang="en-US" altLang="zh-CN" sz="2400" u="none">
                <a:solidFill>
                  <a:srgbClr val="000000"/>
                </a:solidFill>
                <a:latin typeface="Century Gothic" pitchFamily="34" charset="0"/>
                <a:ea typeface="黑体" pitchFamily="49" charset="-122"/>
              </a:rPr>
              <a:t>Translate the sentence. </a:t>
            </a:r>
          </a:p>
        </p:txBody>
      </p:sp>
      <p:sp>
        <p:nvSpPr>
          <p:cNvPr id="1398800" name="Rectangle 16"/>
          <p:cNvSpPr>
            <a:spLocks noChangeAspect="1" noChangeArrowheads="1"/>
          </p:cNvSpPr>
          <p:nvPr/>
        </p:nvSpPr>
        <p:spPr bwMode="auto">
          <a:xfrm>
            <a:off x="682625" y="5589588"/>
            <a:ext cx="81375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30000"/>
              </a:spcBef>
            </a:pPr>
            <a:r>
              <a:rPr kumimoji="0" lang="zh-CN" altLang="en-US" sz="2200" u="none">
                <a:solidFill>
                  <a:schemeClr val="accent1"/>
                </a:solidFill>
                <a:latin typeface="Century Gothic" pitchFamily="34" charset="0"/>
                <a:ea typeface="黑体" pitchFamily="49" charset="-122"/>
              </a:rPr>
              <a:t>对女人而言，周密地推测动机和原因与周密地推测可能的后果一样是闲聊的关键因素，这要求对“过去”进行仔细的梳理。</a:t>
            </a:r>
          </a:p>
        </p:txBody>
      </p:sp>
      <p:grpSp>
        <p:nvGrpSpPr>
          <p:cNvPr id="4" name="Group 17"/>
          <p:cNvGrpSpPr>
            <a:grpSpLocks/>
          </p:cNvGrpSpPr>
          <p:nvPr/>
        </p:nvGrpSpPr>
        <p:grpSpPr bwMode="auto">
          <a:xfrm>
            <a:off x="249238" y="5157788"/>
            <a:ext cx="504825" cy="360362"/>
            <a:chOff x="2789" y="2160"/>
            <a:chExt cx="318" cy="227"/>
          </a:xfrm>
        </p:grpSpPr>
        <p:pic>
          <p:nvPicPr>
            <p:cNvPr id="66579" name="Picture 18"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0" name="Text Box 19"/>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1000" b="1" u="none">
                  <a:solidFill>
                    <a:srgbClr val="009999"/>
                  </a:solidFill>
                  <a:latin typeface="Arial" pitchFamily="34" charset="0"/>
                </a:rPr>
                <a:t>click</a:t>
              </a:r>
            </a:p>
          </p:txBody>
        </p:sp>
      </p:grpSp>
      <p:sp>
        <p:nvSpPr>
          <p:cNvPr id="66571" name="Rectangle 20"/>
          <p:cNvSpPr>
            <a:spLocks noChangeAspect="1" noChangeArrowheads="1"/>
          </p:cNvSpPr>
          <p:nvPr/>
        </p:nvSpPr>
        <p:spPr bwMode="auto">
          <a:xfrm>
            <a:off x="609600" y="2636838"/>
            <a:ext cx="5616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u="sng">
                <a:solidFill>
                  <a:schemeClr val="hlink"/>
                </a:solidFill>
                <a:latin typeface="Times New Roman" pitchFamily="18" charset="0"/>
                <a:ea typeface="宋体" pitchFamily="2" charset="-122"/>
              </a:defRPr>
            </a:lvl1pPr>
            <a:lvl2pPr marL="742950" indent="-285750" eaLnBrk="0" hangingPunct="0">
              <a:tabLst>
                <a:tab pos="365125" algn="l"/>
              </a:tabLst>
              <a:defRPr kumimoji="1" sz="2800" u="sng">
                <a:solidFill>
                  <a:schemeClr val="hlink"/>
                </a:solidFill>
                <a:latin typeface="Times New Roman" pitchFamily="18" charset="0"/>
                <a:ea typeface="宋体" pitchFamily="2" charset="-122"/>
              </a:defRPr>
            </a:lvl2pPr>
            <a:lvl3pPr marL="1143000" indent="-228600" eaLnBrk="0" hangingPunct="0">
              <a:tabLst>
                <a:tab pos="365125" algn="l"/>
              </a:tabLst>
              <a:defRPr kumimoji="1" sz="2800" u="sng">
                <a:solidFill>
                  <a:schemeClr val="hlink"/>
                </a:solidFill>
                <a:latin typeface="Times New Roman" pitchFamily="18" charset="0"/>
                <a:ea typeface="宋体" pitchFamily="2" charset="-122"/>
              </a:defRPr>
            </a:lvl3pPr>
            <a:lvl4pPr marL="1600200" indent="-228600" eaLnBrk="0" hangingPunct="0">
              <a:tabLst>
                <a:tab pos="365125" algn="l"/>
              </a:tabLst>
              <a:defRPr kumimoji="1" sz="2800" u="sng">
                <a:solidFill>
                  <a:schemeClr val="hlink"/>
                </a:solidFill>
                <a:latin typeface="Times New Roman" pitchFamily="18" charset="0"/>
                <a:ea typeface="宋体" pitchFamily="2" charset="-122"/>
              </a:defRPr>
            </a:lvl4pPr>
            <a:lvl5pPr marL="2057400" indent="-228600" eaLnBrk="0" hangingPunct="0">
              <a:tabLst>
                <a:tab pos="365125"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9pPr>
          </a:lstStyle>
          <a:p>
            <a:pPr eaLnBrk="1" hangingPunct="1">
              <a:spcBef>
                <a:spcPct val="10000"/>
              </a:spcBef>
              <a:buFontTx/>
              <a:buChar char="•"/>
            </a:pPr>
            <a:r>
              <a:rPr lang="en-US" altLang="zh-CN" sz="2400" u="none">
                <a:solidFill>
                  <a:srgbClr val="000000"/>
                </a:solidFill>
                <a:latin typeface="Century Gothic" pitchFamily="34" charset="0"/>
                <a:ea typeface="黑体" pitchFamily="49" charset="-122"/>
              </a:rPr>
              <a:t>Paraphrase the sentence.</a:t>
            </a:r>
          </a:p>
        </p:txBody>
      </p:sp>
      <p:sp>
        <p:nvSpPr>
          <p:cNvPr id="1398805" name="Rectangle 21"/>
          <p:cNvSpPr>
            <a:spLocks noChangeAspect="1" noChangeArrowheads="1"/>
          </p:cNvSpPr>
          <p:nvPr/>
        </p:nvSpPr>
        <p:spPr bwMode="auto">
          <a:xfrm>
            <a:off x="682625" y="2997200"/>
            <a:ext cx="81375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95000"/>
              </a:lnSpc>
              <a:spcBef>
                <a:spcPct val="0"/>
              </a:spcBef>
            </a:pPr>
            <a:r>
              <a:rPr kumimoji="0" lang="en-US" altLang="zh-CN" sz="2400" u="none">
                <a:solidFill>
                  <a:schemeClr val="accent1"/>
                </a:solidFill>
                <a:latin typeface="Century Gothic" pitchFamily="34" charset="0"/>
                <a:cs typeface="Times New Roman" pitchFamily="18" charset="0"/>
              </a:rPr>
              <a:t>For women there is an extremely important aspect of gossip – this is that they make guesses with details about why something might have happened. This means they feel they have to go over unpleasant aspects of the story in the past that other people do not want to talk about.</a:t>
            </a:r>
          </a:p>
        </p:txBody>
      </p:sp>
      <p:grpSp>
        <p:nvGrpSpPr>
          <p:cNvPr id="5" name="Group 22"/>
          <p:cNvGrpSpPr>
            <a:grpSpLocks/>
          </p:cNvGrpSpPr>
          <p:nvPr/>
        </p:nvGrpSpPr>
        <p:grpSpPr bwMode="auto">
          <a:xfrm>
            <a:off x="249238" y="2709863"/>
            <a:ext cx="504825" cy="360362"/>
            <a:chOff x="2789" y="2160"/>
            <a:chExt cx="318" cy="227"/>
          </a:xfrm>
        </p:grpSpPr>
        <p:pic>
          <p:nvPicPr>
            <p:cNvPr id="66577" name="Picture 23"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8" name="Text Box 24"/>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1000" b="1" u="none">
                  <a:solidFill>
                    <a:srgbClr val="009999"/>
                  </a:solidFill>
                  <a:latin typeface="Arial" pitchFamily="34" charset="0"/>
                </a:rPr>
                <a:t>click</a:t>
              </a:r>
            </a:p>
          </p:txBody>
        </p:sp>
      </p:grpSp>
      <p:pic>
        <p:nvPicPr>
          <p:cNvPr id="24" name="Picture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530" y="116632"/>
            <a:ext cx="8753958"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a:solidFill>
                  <a:schemeClr val="bg1"/>
                </a:solidFill>
              </a:rPr>
              <a:t>Difficult </a:t>
            </a:r>
            <a:r>
              <a:rPr lang="en-US" altLang="zh-CN" sz="5400" b="1" dirty="0" smtClean="0">
                <a:solidFill>
                  <a:schemeClr val="bg1"/>
                </a:solidFill>
              </a:rPr>
              <a:t>Sentences</a:t>
            </a:r>
          </a:p>
        </p:txBody>
      </p:sp>
    </p:spTree>
    <p:extLst>
      <p:ext uri="{BB962C8B-B14F-4D97-AF65-F5344CB8AC3E}">
        <p14:creationId xmlns:p14="http://schemas.microsoft.com/office/powerpoint/2010/main" val="332423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98800"/>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398800"/>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880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98805"/>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398800" grpId="0"/>
      <p:bldP spid="1398800" grpId="1"/>
      <p:bldP spid="1398805" grpId="0"/>
      <p:bldP spid="139880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0" name="Rectangle 31"/>
          <p:cNvSpPr>
            <a:spLocks noGrp="1"/>
          </p:cNvSpPr>
          <p:nvPr>
            <p:ph type="body" idx="1"/>
          </p:nvPr>
        </p:nvSpPr>
        <p:spPr>
          <a:xfrm>
            <a:off x="242793" y="1628800"/>
            <a:ext cx="9233090" cy="1223962"/>
          </a:xfrm>
        </p:spPr>
        <p:txBody>
          <a:bodyPr>
            <a:noAutofit/>
          </a:bodyPr>
          <a:lstStyle/>
          <a:p>
            <a:pPr marL="0" indent="0" eaLnBrk="1" hangingPunct="1">
              <a:buFont typeface="Arial" pitchFamily="34" charset="0"/>
              <a:buNone/>
              <a:tabLst>
                <a:tab pos="536575" algn="l"/>
              </a:tabLst>
            </a:pPr>
            <a:r>
              <a:rPr lang="en-US" altLang="zh-CN" sz="2400" dirty="0">
                <a:latin typeface="Arial" panose="020B0604020202020204" pitchFamily="34" charset="0"/>
                <a:ea typeface="黑体" pitchFamily="49" charset="-122"/>
                <a:cs typeface="Arial" panose="020B0604020202020204" pitchFamily="34" charset="0"/>
              </a:rPr>
              <a:t>5</a:t>
            </a:r>
            <a:r>
              <a:rPr lang="en-US" altLang="zh-CN" sz="2400" b="0" dirty="0" smtClean="0">
                <a:latin typeface="Arial" panose="020B0604020202020204" pitchFamily="34" charset="0"/>
                <a:ea typeface="黑体" pitchFamily="49" charset="-122"/>
                <a:cs typeface="Arial" panose="020B0604020202020204" pitchFamily="34" charset="0"/>
              </a:rPr>
              <a:t>. … it is understood that a suitable </a:t>
            </a:r>
            <a:r>
              <a:rPr lang="en-US" altLang="zh-CN" sz="2400" b="0" dirty="0" smtClean="0">
                <a:latin typeface="Arial" panose="020B0604020202020204" pitchFamily="34" charset="0"/>
                <a:ea typeface="黑体" pitchFamily="49" charset="-122"/>
                <a:cs typeface="Arial" panose="020B0604020202020204" pitchFamily="34" charset="0"/>
                <a:hlinkClick r:id="rId2" action="ppaction://hlinksldjump"/>
              </a:rPr>
              <a:t>expletive</a:t>
            </a:r>
            <a:r>
              <a:rPr lang="en-US" altLang="zh-CN" sz="2400" b="0" dirty="0" smtClean="0">
                <a:latin typeface="Arial" panose="020B0604020202020204" pitchFamily="34" charset="0"/>
                <a:ea typeface="黑体" pitchFamily="49" charset="-122"/>
                <a:cs typeface="Arial" panose="020B0604020202020204" pitchFamily="34" charset="0"/>
              </a:rPr>
              <a:t> conveys such surprise in a more acceptably </a:t>
            </a:r>
            <a:r>
              <a:rPr lang="en-US" altLang="zh-CN" sz="2400" b="0" dirty="0" smtClean="0">
                <a:latin typeface="Arial" panose="020B0604020202020204" pitchFamily="34" charset="0"/>
                <a:ea typeface="黑体" pitchFamily="49" charset="-122"/>
                <a:cs typeface="Arial" panose="020B0604020202020204" pitchFamily="34" charset="0"/>
                <a:hlinkClick r:id="rId3" action="ppaction://hlinksldjump"/>
              </a:rPr>
              <a:t>masculine</a:t>
            </a:r>
            <a:r>
              <a:rPr lang="en-US" altLang="zh-CN" sz="2400" b="0" dirty="0" smtClean="0">
                <a:latin typeface="Arial" panose="020B0604020202020204" pitchFamily="34" charset="0"/>
                <a:ea typeface="黑体" pitchFamily="49" charset="-122"/>
                <a:cs typeface="Arial" panose="020B0604020202020204" pitchFamily="34" charset="0"/>
              </a:rPr>
              <a:t> fashion. (Para 10)</a:t>
            </a:r>
          </a:p>
        </p:txBody>
      </p:sp>
      <p:sp>
        <p:nvSpPr>
          <p:cNvPr id="67592" name="Rectangle 15"/>
          <p:cNvSpPr>
            <a:spLocks noChangeAspect="1" noChangeArrowheads="1"/>
          </p:cNvSpPr>
          <p:nvPr/>
        </p:nvSpPr>
        <p:spPr bwMode="auto">
          <a:xfrm>
            <a:off x="682625" y="4652963"/>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u="sng">
                <a:solidFill>
                  <a:schemeClr val="hlink"/>
                </a:solidFill>
                <a:latin typeface="Times New Roman" pitchFamily="18" charset="0"/>
                <a:ea typeface="宋体" pitchFamily="2" charset="-122"/>
              </a:defRPr>
            </a:lvl1pPr>
            <a:lvl2pPr marL="742950" indent="-285750" eaLnBrk="0" hangingPunct="0">
              <a:tabLst>
                <a:tab pos="365125" algn="l"/>
              </a:tabLst>
              <a:defRPr kumimoji="1" sz="2800" u="sng">
                <a:solidFill>
                  <a:schemeClr val="hlink"/>
                </a:solidFill>
                <a:latin typeface="Times New Roman" pitchFamily="18" charset="0"/>
                <a:ea typeface="宋体" pitchFamily="2" charset="-122"/>
              </a:defRPr>
            </a:lvl2pPr>
            <a:lvl3pPr marL="1143000" indent="-228600" eaLnBrk="0" hangingPunct="0">
              <a:tabLst>
                <a:tab pos="365125" algn="l"/>
              </a:tabLst>
              <a:defRPr kumimoji="1" sz="2800" u="sng">
                <a:solidFill>
                  <a:schemeClr val="hlink"/>
                </a:solidFill>
                <a:latin typeface="Times New Roman" pitchFamily="18" charset="0"/>
                <a:ea typeface="宋体" pitchFamily="2" charset="-122"/>
              </a:defRPr>
            </a:lvl3pPr>
            <a:lvl4pPr marL="1600200" indent="-228600" eaLnBrk="0" hangingPunct="0">
              <a:tabLst>
                <a:tab pos="365125" algn="l"/>
              </a:tabLst>
              <a:defRPr kumimoji="1" sz="2800" u="sng">
                <a:solidFill>
                  <a:schemeClr val="hlink"/>
                </a:solidFill>
                <a:latin typeface="Times New Roman" pitchFamily="18" charset="0"/>
                <a:ea typeface="宋体" pitchFamily="2" charset="-122"/>
              </a:defRPr>
            </a:lvl4pPr>
            <a:lvl5pPr marL="2057400" indent="-228600" eaLnBrk="0" hangingPunct="0">
              <a:tabLst>
                <a:tab pos="365125"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9pPr>
          </a:lstStyle>
          <a:p>
            <a:pPr eaLnBrk="1" hangingPunct="1">
              <a:spcBef>
                <a:spcPct val="10000"/>
              </a:spcBef>
              <a:buFontTx/>
              <a:buChar char="•"/>
            </a:pPr>
            <a:r>
              <a:rPr lang="en-US" altLang="zh-CN" sz="2400" u="none" dirty="0" smtClean="0">
                <a:solidFill>
                  <a:srgbClr val="000000"/>
                </a:solidFill>
                <a:latin typeface="Century Gothic" pitchFamily="34" charset="0"/>
                <a:ea typeface="黑体" pitchFamily="49" charset="-122"/>
              </a:rPr>
              <a:t>Translate </a:t>
            </a:r>
            <a:r>
              <a:rPr lang="en-US" altLang="zh-CN" sz="2400" u="none" dirty="0">
                <a:solidFill>
                  <a:srgbClr val="000000"/>
                </a:solidFill>
                <a:latin typeface="Century Gothic" pitchFamily="34" charset="0"/>
                <a:ea typeface="黑体" pitchFamily="49" charset="-122"/>
              </a:rPr>
              <a:t>the sentence. </a:t>
            </a:r>
          </a:p>
        </p:txBody>
      </p:sp>
      <p:sp>
        <p:nvSpPr>
          <p:cNvPr id="1399824" name="Rectangle 16"/>
          <p:cNvSpPr>
            <a:spLocks noChangeAspect="1" noChangeArrowheads="1"/>
          </p:cNvSpPr>
          <p:nvPr/>
        </p:nvSpPr>
        <p:spPr bwMode="auto">
          <a:xfrm>
            <a:off x="684213" y="5014913"/>
            <a:ext cx="81375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marL="269875" indent="-269875" eaLnBrk="1" hangingPunct="1">
              <a:lnSpc>
                <a:spcPct val="110000"/>
              </a:lnSpc>
              <a:spcBef>
                <a:spcPct val="30000"/>
              </a:spcBef>
            </a:pPr>
            <a:r>
              <a:rPr kumimoji="0" lang="zh-CN" altLang="en-US" sz="2200" u="none" dirty="0" smtClean="0">
                <a:solidFill>
                  <a:schemeClr val="accent1"/>
                </a:solidFill>
                <a:latin typeface="Century Gothic" pitchFamily="34" charset="0"/>
                <a:ea typeface="黑体" pitchFamily="49" charset="-122"/>
              </a:rPr>
              <a:t>    人们</a:t>
            </a:r>
            <a:r>
              <a:rPr kumimoji="0" lang="zh-CN" altLang="en-US" sz="2200" u="none" dirty="0">
                <a:solidFill>
                  <a:schemeClr val="accent1"/>
                </a:solidFill>
                <a:latin typeface="Century Gothic" pitchFamily="34" charset="0"/>
                <a:ea typeface="黑体" pitchFamily="49" charset="-122"/>
              </a:rPr>
              <a:t>认为一句恰到好处的脏话能以大家更容易接受的方式表达出男人在听到特别有趣的闲话时的震惊和惊讶。</a:t>
            </a:r>
          </a:p>
        </p:txBody>
      </p:sp>
      <p:grpSp>
        <p:nvGrpSpPr>
          <p:cNvPr id="4" name="Group 17"/>
          <p:cNvGrpSpPr>
            <a:grpSpLocks/>
          </p:cNvGrpSpPr>
          <p:nvPr/>
        </p:nvGrpSpPr>
        <p:grpSpPr bwMode="auto">
          <a:xfrm>
            <a:off x="322263" y="4725988"/>
            <a:ext cx="504825" cy="360362"/>
            <a:chOff x="2789" y="2160"/>
            <a:chExt cx="318" cy="227"/>
          </a:xfrm>
        </p:grpSpPr>
        <p:pic>
          <p:nvPicPr>
            <p:cNvPr id="67603" name="Picture 18"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4" name="Text Box 19"/>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1000" b="1" u="none">
                  <a:solidFill>
                    <a:srgbClr val="009999"/>
                  </a:solidFill>
                  <a:latin typeface="Arial" pitchFamily="34" charset="0"/>
                </a:rPr>
                <a:t>click</a:t>
              </a:r>
            </a:p>
          </p:txBody>
        </p:sp>
      </p:grpSp>
      <p:sp>
        <p:nvSpPr>
          <p:cNvPr id="67595" name="Rectangle 20"/>
          <p:cNvSpPr>
            <a:spLocks noChangeAspect="1" noChangeArrowheads="1"/>
          </p:cNvSpPr>
          <p:nvPr/>
        </p:nvSpPr>
        <p:spPr bwMode="auto">
          <a:xfrm>
            <a:off x="612775" y="2492375"/>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tabLst>
                <a:tab pos="365125" algn="l"/>
              </a:tabLst>
              <a:defRPr kumimoji="1" sz="2800" u="sng">
                <a:solidFill>
                  <a:schemeClr val="hlink"/>
                </a:solidFill>
                <a:latin typeface="Times New Roman" pitchFamily="18" charset="0"/>
                <a:ea typeface="宋体" pitchFamily="2" charset="-122"/>
              </a:defRPr>
            </a:lvl1pPr>
            <a:lvl2pPr marL="742950" indent="-285750" eaLnBrk="0" hangingPunct="0">
              <a:tabLst>
                <a:tab pos="365125" algn="l"/>
              </a:tabLst>
              <a:defRPr kumimoji="1" sz="2800" u="sng">
                <a:solidFill>
                  <a:schemeClr val="hlink"/>
                </a:solidFill>
                <a:latin typeface="Times New Roman" pitchFamily="18" charset="0"/>
                <a:ea typeface="宋体" pitchFamily="2" charset="-122"/>
              </a:defRPr>
            </a:lvl2pPr>
            <a:lvl3pPr marL="1143000" indent="-228600" eaLnBrk="0" hangingPunct="0">
              <a:tabLst>
                <a:tab pos="365125" algn="l"/>
              </a:tabLst>
              <a:defRPr kumimoji="1" sz="2800" u="sng">
                <a:solidFill>
                  <a:schemeClr val="hlink"/>
                </a:solidFill>
                <a:latin typeface="Times New Roman" pitchFamily="18" charset="0"/>
                <a:ea typeface="宋体" pitchFamily="2" charset="-122"/>
              </a:defRPr>
            </a:lvl3pPr>
            <a:lvl4pPr marL="1600200" indent="-228600" eaLnBrk="0" hangingPunct="0">
              <a:tabLst>
                <a:tab pos="365125" algn="l"/>
              </a:tabLst>
              <a:defRPr kumimoji="1" sz="2800" u="sng">
                <a:solidFill>
                  <a:schemeClr val="hlink"/>
                </a:solidFill>
                <a:latin typeface="Times New Roman" pitchFamily="18" charset="0"/>
                <a:ea typeface="宋体" pitchFamily="2" charset="-122"/>
              </a:defRPr>
            </a:lvl4pPr>
            <a:lvl5pPr marL="2057400" indent="-228600" eaLnBrk="0" hangingPunct="0">
              <a:tabLst>
                <a:tab pos="365125"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5125" algn="l"/>
              </a:tabLst>
              <a:defRPr kumimoji="1" sz="2800" u="sng">
                <a:solidFill>
                  <a:schemeClr val="hlink"/>
                </a:solidFill>
                <a:latin typeface="Times New Roman" pitchFamily="18" charset="0"/>
                <a:ea typeface="宋体" pitchFamily="2" charset="-122"/>
              </a:defRPr>
            </a:lvl9pPr>
          </a:lstStyle>
          <a:p>
            <a:pPr eaLnBrk="1" hangingPunct="1">
              <a:spcBef>
                <a:spcPct val="10000"/>
              </a:spcBef>
              <a:buFontTx/>
              <a:buChar char="•"/>
            </a:pPr>
            <a:r>
              <a:rPr lang="en-US" altLang="zh-CN" sz="2400" u="none">
                <a:solidFill>
                  <a:srgbClr val="000000"/>
                </a:solidFill>
                <a:latin typeface="Century Gothic" pitchFamily="34" charset="0"/>
                <a:ea typeface="黑体" pitchFamily="49" charset="-122"/>
              </a:rPr>
              <a:t>Paraphrase the sentence.</a:t>
            </a:r>
          </a:p>
        </p:txBody>
      </p:sp>
      <p:sp>
        <p:nvSpPr>
          <p:cNvPr id="1399829" name="Rectangle 21"/>
          <p:cNvSpPr>
            <a:spLocks noChangeAspect="1" noChangeArrowheads="1"/>
          </p:cNvSpPr>
          <p:nvPr/>
        </p:nvSpPr>
        <p:spPr bwMode="auto">
          <a:xfrm>
            <a:off x="684213" y="2925763"/>
            <a:ext cx="81375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marL="269875" indent="-269875" eaLnBrk="1" hangingPunct="1">
              <a:lnSpc>
                <a:spcPct val="110000"/>
              </a:lnSpc>
              <a:spcBef>
                <a:spcPct val="30000"/>
              </a:spcBef>
            </a:pPr>
            <a:r>
              <a:rPr kumimoji="0" lang="en-US" altLang="zh-CN" sz="2400" u="none" dirty="0" smtClean="0">
                <a:solidFill>
                  <a:schemeClr val="accent1"/>
                </a:solidFill>
                <a:latin typeface="Century Gothic" pitchFamily="34" charset="0"/>
                <a:cs typeface="Times New Roman" pitchFamily="18" charset="0"/>
              </a:rPr>
              <a:t>   Everyone </a:t>
            </a:r>
            <a:r>
              <a:rPr kumimoji="0" lang="en-US" altLang="zh-CN" sz="2400" u="none" dirty="0">
                <a:solidFill>
                  <a:schemeClr val="accent1"/>
                </a:solidFill>
                <a:latin typeface="Century Gothic" pitchFamily="34" charset="0"/>
                <a:cs typeface="Times New Roman" pitchFamily="18" charset="0"/>
              </a:rPr>
              <a:t>knows that in response to a particularly interesting bit of gossip, a listener can say dirty words to show their surprise. This way is more favored by men.</a:t>
            </a:r>
          </a:p>
        </p:txBody>
      </p:sp>
      <p:grpSp>
        <p:nvGrpSpPr>
          <p:cNvPr id="5" name="Group 22"/>
          <p:cNvGrpSpPr>
            <a:grpSpLocks/>
          </p:cNvGrpSpPr>
          <p:nvPr/>
        </p:nvGrpSpPr>
        <p:grpSpPr bwMode="auto">
          <a:xfrm>
            <a:off x="322263" y="2565400"/>
            <a:ext cx="504825" cy="360363"/>
            <a:chOff x="2789" y="2160"/>
            <a:chExt cx="318" cy="227"/>
          </a:xfrm>
        </p:grpSpPr>
        <p:pic>
          <p:nvPicPr>
            <p:cNvPr id="67601" name="Picture 23" descr="38"/>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2" name="Text Box 24"/>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1000" b="1" u="none">
                  <a:solidFill>
                    <a:srgbClr val="009999"/>
                  </a:solidFill>
                  <a:latin typeface="Arial" pitchFamily="34" charset="0"/>
                </a:rPr>
                <a:t>click</a:t>
              </a:r>
            </a:p>
          </p:txBody>
        </p:sp>
      </p:grpSp>
      <p:pic>
        <p:nvPicPr>
          <p:cNvPr id="2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530" y="116632"/>
            <a:ext cx="8753958"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a:solidFill>
                  <a:schemeClr val="bg1"/>
                </a:solidFill>
              </a:rPr>
              <a:t>Difficult </a:t>
            </a:r>
            <a:r>
              <a:rPr lang="en-US" altLang="zh-CN" sz="5400" b="1" dirty="0" smtClean="0">
                <a:solidFill>
                  <a:schemeClr val="bg1"/>
                </a:solidFill>
              </a:rPr>
              <a:t>Sentences</a:t>
            </a:r>
          </a:p>
        </p:txBody>
      </p:sp>
    </p:spTree>
    <p:extLst>
      <p:ext uri="{BB962C8B-B14F-4D97-AF65-F5344CB8AC3E}">
        <p14:creationId xmlns:p14="http://schemas.microsoft.com/office/powerpoint/2010/main" val="2765267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9982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399824"/>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18" restart="whenNotActive" fill="hold" evtFilter="cancelBubble" nodeType="interactiveSeq">
                <p:stCondLst>
                  <p:cond evt="onClick" delay="0">
                    <p:tgtEl>
                      <p:spTgt spid="5"/>
                    </p:tgtEl>
                  </p:cond>
                </p:stCondLst>
                <p:endSync evt="end" delay="0">
                  <p:rtn val="all"/>
                </p:endSync>
                <p:childTnLst>
                  <p:par>
                    <p:cTn id="19" fill="hold" nodeType="clickPar">
                      <p:stCondLst>
                        <p:cond delay="0"/>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98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99829"/>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399824" grpId="0"/>
      <p:bldP spid="1399824" grpId="1"/>
      <p:bldP spid="1399829" grpId="0"/>
      <p:bldP spid="139982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4294967295"/>
          </p:nvPr>
        </p:nvSpPr>
        <p:spPr bwMode="auto">
          <a:xfrm>
            <a:off x="200987" y="1454751"/>
            <a:ext cx="8757329" cy="5987125"/>
          </a:xfrm>
          <a:prstGeom prst="rect">
            <a:avLst/>
          </a:prstGeom>
          <a:noFill/>
          <a:ln>
            <a:miter lim="800000"/>
            <a:headEnd/>
            <a:tailEnd/>
          </a:ln>
        </p:spPr>
        <p:txBody>
          <a:bodyPr>
            <a:normAutofit/>
          </a:bodyPr>
          <a:lstStyle/>
          <a:p>
            <a:pPr algn="just" eaLnBrk="1" hangingPunct="1">
              <a:lnSpc>
                <a:spcPct val="100000"/>
              </a:lnSpc>
              <a:buSzPct val="120000"/>
              <a:buNone/>
            </a:pPr>
            <a:r>
              <a:rPr lang="en-US" altLang="en-US" sz="3600" b="1" dirty="0" smtClean="0">
                <a:ea typeface="宋体" charset="-122"/>
              </a:rPr>
              <a:t>gossip</a:t>
            </a:r>
            <a:endParaRPr lang="en-US" altLang="zh-CN" sz="3600" dirty="0" smtClean="0">
              <a:ea typeface="微软雅黑" pitchFamily="34" charset="-122"/>
            </a:endParaRPr>
          </a:p>
          <a:p>
            <a:pPr marL="1706563" indent="-1706563" algn="just" eaLnBrk="1" hangingPunct="1">
              <a:lnSpc>
                <a:spcPct val="100000"/>
              </a:lnSpc>
              <a:buSzPct val="120000"/>
              <a:buNone/>
            </a:pPr>
            <a:r>
              <a:rPr lang="en-US" altLang="zh-CN" sz="2400" i="1" dirty="0" smtClean="0">
                <a:solidFill>
                  <a:srgbClr val="C00000"/>
                </a:solidFill>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 </a:t>
            </a:r>
            <a:r>
              <a:rPr lang="en-US" altLang="zh-CN" sz="2400" i="1" dirty="0" smtClean="0">
                <a:latin typeface="Times New Roman" panose="02020603050405020304" pitchFamily="18" charset="0"/>
                <a:cs typeface="Times New Roman" panose="02020603050405020304" pitchFamily="18" charset="0"/>
              </a:rPr>
              <a:t>n. </a:t>
            </a:r>
            <a:r>
              <a:rPr lang="en-US" altLang="zh-CN" sz="2400" dirty="0" smtClean="0">
                <a:latin typeface="Times New Roman" panose="02020603050405020304" pitchFamily="18" charset="0"/>
                <a:cs typeface="Times New Roman" panose="02020603050405020304" pitchFamily="18" charset="0"/>
              </a:rPr>
              <a:t>[U]</a:t>
            </a:r>
            <a:r>
              <a:rPr lang="en-US" altLang="zh-CN" sz="2400" dirty="0">
                <a:latin typeface="Times New Roman" panose="02020603050405020304" pitchFamily="18" charset="0"/>
                <a:ea typeface="微软雅黑" pitchFamily="34" charset="-122"/>
                <a:cs typeface="Times New Roman" panose="02020603050405020304" pitchFamily="18" charset="0"/>
              </a:rPr>
              <a:t> </a:t>
            </a:r>
            <a:r>
              <a:rPr lang="en-US" altLang="zh-CN" sz="2400" dirty="0" smtClean="0">
                <a:latin typeface="Times New Roman" panose="02020603050405020304" pitchFamily="18" charset="0"/>
                <a:ea typeface="微软雅黑" pitchFamily="34" charset="-122"/>
                <a:cs typeface="Times New Roman" panose="02020603050405020304" pitchFamily="18" charset="0"/>
              </a:rPr>
              <a:t>conversation about unimportant subjects, especially people’s private lives </a:t>
            </a:r>
            <a:r>
              <a:rPr lang="zh-CN" altLang="en-US" sz="2400" dirty="0" smtClean="0">
                <a:latin typeface="Times New Roman" panose="02020603050405020304" pitchFamily="18" charset="0"/>
                <a:cs typeface="Times New Roman" panose="02020603050405020304" pitchFamily="18" charset="0"/>
              </a:rPr>
              <a:t>（尤指关于人们私生活的）闲言，流言</a:t>
            </a:r>
            <a:endParaRPr lang="en-US" altLang="zh-CN" sz="2400" dirty="0" smtClean="0">
              <a:latin typeface="Times New Roman" panose="02020603050405020304" pitchFamily="18" charset="0"/>
              <a:cs typeface="Times New Roman" panose="02020603050405020304" pitchFamily="18" charset="0"/>
            </a:endParaRPr>
          </a:p>
          <a:p>
            <a:pPr marL="804863" indent="-804863" algn="just">
              <a:buSzPct val="120000"/>
              <a:buNone/>
            </a:pPr>
            <a:r>
              <a:rPr lang="en-US" altLang="zh-CN" sz="2400" dirty="0" smtClean="0">
                <a:latin typeface="Times New Roman" panose="02020603050405020304" pitchFamily="18" charset="0"/>
                <a:cs typeface="Times New Roman" panose="02020603050405020304" pitchFamily="18" charset="0"/>
              </a:rPr>
              <a:t>  — </a:t>
            </a:r>
            <a:r>
              <a:rPr lang="en-US" altLang="zh-CN" sz="2400" i="1" dirty="0" smtClean="0">
                <a:latin typeface="Times New Roman" panose="02020603050405020304" pitchFamily="18" charset="0"/>
                <a:cs typeface="Times New Roman" panose="02020603050405020304" pitchFamily="18" charset="0"/>
              </a:rPr>
              <a:t>vi</a:t>
            </a:r>
            <a:r>
              <a:rPr lang="en-US" altLang="zh-CN" sz="2400" i="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to talk about other people or about things that are not important </a:t>
            </a:r>
            <a:r>
              <a:rPr lang="zh-CN" altLang="en-US" sz="2400" dirty="0">
                <a:latin typeface="Times New Roman" panose="02020603050405020304" pitchFamily="18" charset="0"/>
                <a:cs typeface="Times New Roman" panose="02020603050405020304" pitchFamily="18" charset="0"/>
              </a:rPr>
              <a:t>闲聊；</a:t>
            </a:r>
            <a:r>
              <a:rPr lang="zh-CN" altLang="en-US" sz="2400" dirty="0" smtClean="0">
                <a:latin typeface="Times New Roman" panose="02020603050405020304" pitchFamily="18" charset="0"/>
                <a:cs typeface="Times New Roman" panose="02020603050405020304" pitchFamily="18" charset="0"/>
              </a:rPr>
              <a:t>说长道短</a:t>
            </a:r>
            <a:endParaRPr lang="zh-CN" altLang="en-US" sz="2400" dirty="0" smtClean="0">
              <a:solidFill>
                <a:schemeClr val="hlink"/>
              </a:solidFill>
              <a:latin typeface="Times New Roman" panose="02020603050405020304" pitchFamily="18" charset="0"/>
              <a:cs typeface="Times New Roman" panose="02020603050405020304" pitchFamily="18" charset="0"/>
            </a:endParaRPr>
          </a:p>
          <a:p>
            <a:pPr>
              <a:lnSpc>
                <a:spcPct val="100000"/>
              </a:lnSpc>
              <a:buFont typeface="Arial" charset="0"/>
              <a:buNone/>
            </a:pPr>
            <a:r>
              <a:rPr lang="en-US" altLang="zh-CN" sz="2400" i="1" dirty="0" smtClean="0">
                <a:latin typeface="Times New Roman" panose="02020603050405020304" pitchFamily="18" charset="0"/>
                <a:cs typeface="Times New Roman" panose="02020603050405020304" pitchFamily="18" charset="0"/>
              </a:rPr>
              <a:t>e.g.</a:t>
            </a:r>
            <a:r>
              <a:rPr lang="en-US" altLang="zh-CN" sz="2400" dirty="0" smtClean="0">
                <a:latin typeface="Times New Roman" panose="02020603050405020304" pitchFamily="18" charset="0"/>
                <a:cs typeface="Times New Roman" panose="02020603050405020304" pitchFamily="18" charset="0"/>
              </a:rPr>
              <a:t> </a:t>
            </a:r>
          </a:p>
          <a:p>
            <a:pPr marL="450850" indent="-450850" algn="just">
              <a:lnSpc>
                <a:spcPct val="100000"/>
              </a:lnSpc>
              <a:buNone/>
            </a:pPr>
            <a:r>
              <a:rPr lang="en-US" altLang="zh-CN" sz="2400" dirty="0" smtClean="0">
                <a:latin typeface="Times New Roman" panose="02020603050405020304" pitchFamily="18" charset="0"/>
                <a:cs typeface="Times New Roman" panose="02020603050405020304" pitchFamily="18" charset="0"/>
              </a:rPr>
              <a:t>     You </a:t>
            </a:r>
            <a:r>
              <a:rPr lang="en-US" altLang="zh-CN" sz="2400" dirty="0">
                <a:latin typeface="Times New Roman" panose="02020603050405020304" pitchFamily="18" charset="0"/>
                <a:cs typeface="Times New Roman" panose="02020603050405020304" pitchFamily="18" charset="0"/>
              </a:rPr>
              <a:t>miss a lot of office </a:t>
            </a:r>
            <a:r>
              <a:rPr lang="en-US" altLang="zh-CN" sz="2400" b="1" dirty="0">
                <a:latin typeface="Times New Roman" panose="02020603050405020304" pitchFamily="18" charset="0"/>
                <a:cs typeface="Times New Roman" panose="02020603050405020304" pitchFamily="18" charset="0"/>
              </a:rPr>
              <a:t>gossip</a:t>
            </a:r>
            <a:r>
              <a:rPr lang="en-US" altLang="zh-CN" sz="2400" dirty="0">
                <a:latin typeface="Times New Roman" panose="02020603050405020304" pitchFamily="18" charset="0"/>
                <a:cs typeface="Times New Roman" panose="02020603050405020304" pitchFamily="18" charset="0"/>
              </a:rPr>
              <a:t> when you have a day off work.</a:t>
            </a:r>
          </a:p>
          <a:p>
            <a:pPr>
              <a:lnSpc>
                <a:spcPct val="100000"/>
              </a:lnSpc>
              <a:buNone/>
            </a:pPr>
            <a:r>
              <a:rPr lang="zh-CN" altLang="en-US" sz="2400" dirty="0" smtClean="0">
                <a:solidFill>
                  <a:schemeClr val="hlink"/>
                </a:solidFill>
                <a:latin typeface="Times New Roman" panose="02020603050405020304" pitchFamily="18" charset="0"/>
                <a:cs typeface="Times New Roman" panose="02020603050405020304" pitchFamily="18" charset="0"/>
              </a:rPr>
              <a:t>     一天</a:t>
            </a:r>
            <a:r>
              <a:rPr lang="zh-CN" altLang="en-US" sz="2400" dirty="0">
                <a:solidFill>
                  <a:schemeClr val="hlink"/>
                </a:solidFill>
                <a:latin typeface="Times New Roman" panose="02020603050405020304" pitchFamily="18" charset="0"/>
                <a:cs typeface="Times New Roman" panose="02020603050405020304" pitchFamily="18" charset="0"/>
              </a:rPr>
              <a:t>不上班，你就会错过办公室里的许多小道消息。 </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pPr>
              <a:lnSpc>
                <a:spcPct val="100000"/>
              </a:lnSpc>
              <a:buNone/>
            </a:pPr>
            <a:r>
              <a:rPr lang="en-US" altLang="zh-CN" sz="2400" dirty="0" smtClean="0">
                <a:latin typeface="Times New Roman" panose="02020603050405020304" pitchFamily="18" charset="0"/>
                <a:cs typeface="Times New Roman" panose="02020603050405020304" pitchFamily="18" charset="0"/>
              </a:rPr>
              <a:t>    To </a:t>
            </a:r>
            <a:r>
              <a:rPr lang="en-US" altLang="zh-CN" sz="2400" dirty="0">
                <a:latin typeface="Times New Roman" panose="02020603050405020304" pitchFamily="18" charset="0"/>
                <a:cs typeface="Times New Roman" panose="02020603050405020304" pitchFamily="18" charset="0"/>
              </a:rPr>
              <a:t>say nothing to people to their faces but to </a:t>
            </a:r>
            <a:r>
              <a:rPr lang="en-US" altLang="zh-CN" sz="2400" b="1" dirty="0">
                <a:latin typeface="Times New Roman" panose="02020603050405020304" pitchFamily="18" charset="0"/>
                <a:cs typeface="Times New Roman" panose="02020603050405020304" pitchFamily="18" charset="0"/>
              </a:rPr>
              <a:t>gossip</a:t>
            </a:r>
            <a:r>
              <a:rPr lang="en-US" altLang="zh-CN" sz="2400" dirty="0">
                <a:latin typeface="Times New Roman" panose="02020603050405020304" pitchFamily="18" charset="0"/>
                <a:cs typeface="Times New Roman" panose="02020603050405020304" pitchFamily="18" charset="0"/>
              </a:rPr>
              <a:t> behind their backs, or to say nothing at a meeting but to </a:t>
            </a:r>
            <a:r>
              <a:rPr lang="en-US" altLang="zh-CN" sz="2400" b="1" dirty="0">
                <a:latin typeface="Times New Roman" panose="02020603050405020304" pitchFamily="18" charset="0"/>
                <a:cs typeface="Times New Roman" panose="02020603050405020304" pitchFamily="18" charset="0"/>
              </a:rPr>
              <a:t>gossip</a:t>
            </a:r>
            <a:r>
              <a:rPr lang="en-US" altLang="zh-CN" sz="2400" dirty="0">
                <a:latin typeface="Times New Roman" panose="02020603050405020304" pitchFamily="18" charset="0"/>
                <a:cs typeface="Times New Roman" panose="02020603050405020304" pitchFamily="18" charset="0"/>
              </a:rPr>
              <a:t> afterwards.</a:t>
            </a:r>
          </a:p>
          <a:p>
            <a:pPr>
              <a:lnSpc>
                <a:spcPct val="100000"/>
              </a:lnSpc>
              <a:buNone/>
            </a:pPr>
            <a:r>
              <a:rPr lang="en-US" altLang="zh-CN" sz="2400" dirty="0">
                <a:solidFill>
                  <a:schemeClr val="hlink"/>
                </a:solidFill>
                <a:latin typeface="Times New Roman" panose="02020603050405020304" pitchFamily="18" charset="0"/>
                <a:cs typeface="Times New Roman" panose="02020603050405020304" pitchFamily="18" charset="0"/>
              </a:rPr>
              <a:t>    </a:t>
            </a:r>
            <a:r>
              <a:rPr lang="zh-CN" altLang="en-US" sz="2400" dirty="0">
                <a:solidFill>
                  <a:schemeClr val="hlink"/>
                </a:solidFill>
                <a:latin typeface="Times New Roman" panose="02020603050405020304" pitchFamily="18" charset="0"/>
                <a:cs typeface="Times New Roman" panose="02020603050405020304" pitchFamily="18" charset="0"/>
              </a:rPr>
              <a:t>当面不说，背后乱说；开会不说，会后乱说。 </a:t>
            </a:r>
          </a:p>
          <a:p>
            <a:pPr>
              <a:lnSpc>
                <a:spcPct val="100000"/>
              </a:lnSpc>
              <a:buNone/>
            </a:pPr>
            <a:endParaRPr lang="zh-CN" altLang="en-US" sz="2400" dirty="0">
              <a:solidFill>
                <a:schemeClr val="hlink"/>
              </a:solidFill>
              <a:latin typeface="Times New Roman" panose="02020603050405020304" pitchFamily="18" charset="0"/>
              <a:cs typeface="Times New Roman" panose="02020603050405020304" pitchFamily="18" charset="0"/>
            </a:endParaRPr>
          </a:p>
          <a:p>
            <a:pPr marL="1587" indent="0" algn="just">
              <a:lnSpc>
                <a:spcPct val="100000"/>
              </a:lnSpc>
              <a:buNone/>
            </a:pP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Picture 5">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753958"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270472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animEffect transition="in" filter="dissolve">
                                      <p:cBhvr>
                                        <p:cTn id="7" dur="500"/>
                                        <p:tgtEl>
                                          <p:spTgt spid="1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6" end="6"/>
                                            </p:txEl>
                                          </p:spTgt>
                                        </p:tgtEl>
                                        <p:attrNameLst>
                                          <p:attrName>style.visibility</p:attrName>
                                        </p:attrNameLst>
                                      </p:cBhvr>
                                      <p:to>
                                        <p:strVal val="visible"/>
                                      </p:to>
                                    </p:set>
                                    <p:animEffect transition="in" filter="dissolve">
                                      <p:cBhvr>
                                        <p:cTn id="12" dur="500"/>
                                        <p:tgtEl>
                                          <p:spTgt spid="1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animEffect transition="in" filter="dissolve">
                                      <p:cBhvr>
                                        <p:cTn id="17"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39624" y="1628800"/>
            <a:ext cx="8763776" cy="5961245"/>
          </a:xfrm>
          <a:prstGeom prst="rect">
            <a:avLst/>
          </a:prstGeom>
          <a:noFill/>
          <a:ln>
            <a:miter lim="800000"/>
            <a:headEnd/>
            <a:tailEnd/>
          </a:ln>
        </p:spPr>
        <p:txBody>
          <a:bodyPr/>
          <a:lstStyle/>
          <a:p>
            <a:pPr algn="just" eaLnBrk="1" hangingPunct="1">
              <a:lnSpc>
                <a:spcPct val="100000"/>
              </a:lnSpc>
              <a:buSzPct val="120000"/>
              <a:buFont typeface="Arial" charset="0"/>
              <a:buNone/>
            </a:pPr>
            <a:r>
              <a:rPr lang="en-US" altLang="zh-CN" sz="3200" b="1" dirty="0" smtClean="0"/>
              <a:t>highbrow</a:t>
            </a:r>
            <a:r>
              <a:rPr lang="en-US" altLang="zh-CN" dirty="0" smtClean="0"/>
              <a:t>             </a:t>
            </a:r>
            <a:r>
              <a:rPr lang="en-US" altLang="zh-CN" sz="2800" i="1" dirty="0" smtClean="0">
                <a:solidFill>
                  <a:srgbClr val="C00000"/>
                </a:solidFill>
              </a:rPr>
              <a:t>a.</a:t>
            </a:r>
            <a:r>
              <a:rPr lang="en-US" altLang="zh-CN" sz="2800" i="1" dirty="0" smtClean="0">
                <a:solidFill>
                  <a:schemeClr val="accent2"/>
                </a:solidFill>
              </a:rPr>
              <a:t> </a:t>
            </a:r>
            <a:r>
              <a:rPr lang="en-US" altLang="zh-CN" sz="2800" dirty="0" smtClean="0"/>
              <a:t>(of a book, film etc) very serious and may be difficult to understand</a:t>
            </a:r>
            <a:r>
              <a:rPr lang="zh-CN" altLang="en-US" sz="2400" dirty="0" smtClean="0">
                <a:solidFill>
                  <a:schemeClr val="hlink"/>
                </a:solidFill>
                <a:latin typeface="宋体" charset="-122"/>
              </a:rPr>
              <a:t>（书籍、电影等）严肃的，高雅的，深奥难懂的，阳春白雪的</a:t>
            </a:r>
            <a:endParaRPr lang="zh-CN" altLang="en-US" sz="2400" dirty="0" smtClean="0">
              <a:solidFill>
                <a:schemeClr val="hlink"/>
              </a:solidFill>
            </a:endParaRPr>
          </a:p>
          <a:p>
            <a:pPr algn="just" eaLnBrk="1" hangingPunct="1">
              <a:lnSpc>
                <a:spcPct val="100000"/>
              </a:lnSpc>
              <a:buSzPct val="120000"/>
              <a:buFont typeface="Arial" charset="0"/>
              <a:buNone/>
            </a:pPr>
            <a:r>
              <a:rPr lang="en-US" altLang="zh-CN" sz="2800" i="1" dirty="0" smtClean="0"/>
              <a:t>e.g. </a:t>
            </a:r>
          </a:p>
          <a:p>
            <a:pPr marL="450850" indent="-450850" algn="just" eaLnBrk="1" hangingPunct="1">
              <a:lnSpc>
                <a:spcPct val="100000"/>
              </a:lnSpc>
              <a:buSzPct val="100000"/>
              <a:buNone/>
            </a:pPr>
            <a:r>
              <a:rPr lang="en-US" altLang="zh-CN" sz="2800" dirty="0" smtClean="0"/>
              <a:t>1. </a:t>
            </a:r>
            <a:r>
              <a:rPr lang="en-US" altLang="zh-CN" dirty="0"/>
              <a:t>They only attend </a:t>
            </a:r>
            <a:r>
              <a:rPr lang="en-US" altLang="zh-CN" b="1" dirty="0"/>
              <a:t>highbrow</a:t>
            </a:r>
            <a:r>
              <a:rPr lang="en-US" altLang="zh-CN" dirty="0"/>
              <a:t> events such as the ballet or the opera.  </a:t>
            </a:r>
          </a:p>
          <a:p>
            <a:pPr algn="just" eaLnBrk="1" hangingPunct="1">
              <a:lnSpc>
                <a:spcPct val="100000"/>
              </a:lnSpc>
              <a:buSzPct val="120000"/>
              <a:buNone/>
            </a:pPr>
            <a:r>
              <a:rPr lang="zh-CN" altLang="en-US" sz="2400" dirty="0" smtClean="0">
                <a:solidFill>
                  <a:schemeClr val="hlink"/>
                </a:solidFill>
              </a:rPr>
              <a:t>       他们</a:t>
            </a:r>
            <a:r>
              <a:rPr lang="zh-CN" altLang="en-US" sz="2400" dirty="0">
                <a:solidFill>
                  <a:schemeClr val="hlink"/>
                </a:solidFill>
              </a:rPr>
              <a:t>只参加</a:t>
            </a:r>
            <a:r>
              <a:rPr lang="zh-CN" altLang="en-US" sz="2400" dirty="0" smtClean="0">
                <a:solidFill>
                  <a:schemeClr val="hlink"/>
                </a:solidFill>
              </a:rPr>
              <a:t>高雅</a:t>
            </a:r>
            <a:r>
              <a:rPr lang="zh-CN" altLang="en-US" sz="2400" dirty="0">
                <a:solidFill>
                  <a:schemeClr val="hlink"/>
                </a:solidFill>
              </a:rPr>
              <a:t>的</a:t>
            </a:r>
            <a:r>
              <a:rPr lang="zh-CN" altLang="en-US" sz="2400" dirty="0" smtClean="0">
                <a:solidFill>
                  <a:schemeClr val="hlink"/>
                </a:solidFill>
              </a:rPr>
              <a:t>活动</a:t>
            </a:r>
            <a:r>
              <a:rPr lang="zh-CN" altLang="en-US" sz="2400" dirty="0">
                <a:solidFill>
                  <a:schemeClr val="hlink"/>
                </a:solidFill>
              </a:rPr>
              <a:t>，例如观看芭蕾舞或歌剧。</a:t>
            </a:r>
            <a:endParaRPr lang="zh-CN" altLang="en-US" sz="2400" dirty="0"/>
          </a:p>
          <a:p>
            <a:pPr marL="360363" indent="-360363" algn="just" eaLnBrk="1" hangingPunct="1">
              <a:lnSpc>
                <a:spcPct val="100000"/>
              </a:lnSpc>
              <a:buSzPct val="100000"/>
              <a:buNone/>
            </a:pPr>
            <a:r>
              <a:rPr lang="en-US" altLang="zh-CN" sz="2800" dirty="0" smtClean="0"/>
              <a:t>2. </a:t>
            </a:r>
            <a:r>
              <a:rPr lang="en-US" altLang="zh-CN" dirty="0"/>
              <a:t>Opera has developed a reputation as a cultivated, </a:t>
            </a:r>
            <a:r>
              <a:rPr lang="en-US" altLang="zh-CN" b="1" dirty="0"/>
              <a:t>highbrow</a:t>
            </a:r>
            <a:r>
              <a:rPr lang="en-US" altLang="zh-CN" dirty="0"/>
              <a:t> sort of entertainment.</a:t>
            </a:r>
          </a:p>
          <a:p>
            <a:pPr algn="just" eaLnBrk="1" hangingPunct="1">
              <a:lnSpc>
                <a:spcPct val="100000"/>
              </a:lnSpc>
              <a:buSzPct val="120000"/>
              <a:buNone/>
            </a:pPr>
            <a:r>
              <a:rPr lang="zh-CN" altLang="en-US" sz="2400" dirty="0" smtClean="0">
                <a:solidFill>
                  <a:schemeClr val="hlink"/>
                </a:solidFill>
              </a:rPr>
              <a:t>      歌剧</a:t>
            </a:r>
            <a:r>
              <a:rPr lang="zh-CN" altLang="en-US" sz="2400" dirty="0">
                <a:solidFill>
                  <a:schemeClr val="hlink"/>
                </a:solidFill>
              </a:rPr>
              <a:t>作为一</a:t>
            </a:r>
            <a:r>
              <a:rPr lang="zh-CN" altLang="en-US" sz="2400" dirty="0" smtClean="0">
                <a:solidFill>
                  <a:schemeClr val="hlink"/>
                </a:solidFill>
              </a:rPr>
              <a:t>种文雅且高雅</a:t>
            </a:r>
            <a:r>
              <a:rPr lang="zh-CN" altLang="en-US" sz="2400" dirty="0">
                <a:solidFill>
                  <a:schemeClr val="hlink"/>
                </a:solidFill>
              </a:rPr>
              <a:t>的娱乐形式而声名远扬。</a:t>
            </a:r>
            <a:endParaRPr lang="zh-CN" altLang="en-US" sz="2400" dirty="0"/>
          </a:p>
          <a:p>
            <a:pPr marL="1587" indent="0" algn="just" eaLnBrk="1" hangingPunct="1">
              <a:lnSpc>
                <a:spcPct val="100000"/>
              </a:lnSpc>
              <a:buSzPct val="100000"/>
              <a:buNone/>
            </a:pPr>
            <a:endParaRPr lang="zh-CN" altLang="en-US"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050" name="Picture 2"/>
          <p:cNvPicPr>
            <a:picLocks noChangeAspect="1" noChangeArrowheads="1"/>
          </p:cNvPicPr>
          <p:nvPr/>
        </p:nvPicPr>
        <p:blipFill>
          <a:blip r:embed="rId2" cstate="print"/>
          <a:srcRect/>
          <a:stretch>
            <a:fillRect/>
          </a:stretch>
        </p:blipFill>
        <p:spPr bwMode="auto">
          <a:xfrm>
            <a:off x="2051720" y="1772816"/>
            <a:ext cx="1219200" cy="381000"/>
          </a:xfrm>
          <a:prstGeom prst="rect">
            <a:avLst/>
          </a:prstGeom>
          <a:noFill/>
          <a:ln w="9525">
            <a:noFill/>
            <a:miter lim="800000"/>
            <a:headEnd/>
            <a:tailEnd/>
          </a:ln>
          <a:effectLst/>
        </p:spPr>
      </p:pic>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6819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426971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33865" y="1469182"/>
            <a:ext cx="8658615" cy="5961245"/>
          </a:xfrm>
          <a:prstGeom prst="rect">
            <a:avLst/>
          </a:prstGeom>
          <a:noFill/>
          <a:ln>
            <a:miter lim="800000"/>
            <a:headEnd/>
            <a:tailEnd/>
          </a:ln>
        </p:spPr>
        <p:txBody>
          <a:bodyPr>
            <a:normAutofit/>
          </a:bodyPr>
          <a:lstStyle/>
          <a:p>
            <a:pPr algn="just" eaLnBrk="1" hangingPunct="1">
              <a:lnSpc>
                <a:spcPct val="100000"/>
              </a:lnSpc>
              <a:buSzPct val="120000"/>
              <a:buFont typeface="Arial" charset="0"/>
              <a:buNone/>
            </a:pPr>
            <a:r>
              <a:rPr lang="en-US" altLang="zh-CN" sz="2800" b="1" dirty="0" smtClean="0">
                <a:solidFill>
                  <a:srgbClr val="C00000"/>
                </a:solidFill>
                <a:latin typeface="Times New Roman" panose="02020603050405020304" pitchFamily="18" charset="0"/>
                <a:cs typeface="Times New Roman" panose="02020603050405020304" pitchFamily="18" charset="0"/>
              </a:rPr>
              <a:t>Antonym:</a:t>
            </a:r>
          </a:p>
          <a:p>
            <a:pPr algn="just">
              <a:buSzPct val="120000"/>
              <a:buNone/>
            </a:pPr>
            <a:r>
              <a:rPr lang="en-US" altLang="zh-CN" sz="2400" b="1" dirty="0" smtClean="0">
                <a:latin typeface="Times New Roman" panose="02020603050405020304" pitchFamily="18" charset="0"/>
                <a:cs typeface="Times New Roman" panose="02020603050405020304" pitchFamily="18" charset="0"/>
              </a:rPr>
              <a:t>lowbrow</a:t>
            </a:r>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solidFill>
                  <a:srgbClr val="C00000"/>
                </a:solidFill>
                <a:latin typeface="Times New Roman" panose="02020603050405020304" pitchFamily="18" charset="0"/>
                <a:cs typeface="Times New Roman" panose="02020603050405020304" pitchFamily="18" charset="0"/>
              </a:rPr>
              <a:t>a.</a:t>
            </a:r>
            <a:r>
              <a:rPr lang="en-US" altLang="zh-CN" sz="2400" i="1" dirty="0" smtClean="0">
                <a:solidFill>
                  <a:schemeClr val="accent2"/>
                </a:solidFill>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characteristic </a:t>
            </a:r>
            <a:r>
              <a:rPr lang="en-US" altLang="zh-CN" sz="2400" dirty="0">
                <a:latin typeface="Times New Roman" panose="02020603050405020304" pitchFamily="18" charset="0"/>
                <a:cs typeface="Times New Roman" panose="02020603050405020304" pitchFamily="18" charset="0"/>
              </a:rPr>
              <a:t>of a person who is not cultivated or does not have intellectual </a:t>
            </a:r>
            <a:r>
              <a:rPr lang="en-US" altLang="zh-CN" sz="2400" dirty="0" smtClean="0">
                <a:latin typeface="Times New Roman" panose="02020603050405020304" pitchFamily="18" charset="0"/>
                <a:cs typeface="Times New Roman" panose="02020603050405020304" pitchFamily="18" charset="0"/>
              </a:rPr>
              <a:t>tastes  </a:t>
            </a:r>
            <a:r>
              <a:rPr lang="zh-CN" altLang="en-US" sz="2400" dirty="0" smtClean="0">
                <a:solidFill>
                  <a:srgbClr val="0000FF"/>
                </a:solidFill>
                <a:latin typeface="Times New Roman" panose="02020603050405020304" pitchFamily="18" charset="0"/>
                <a:cs typeface="Times New Roman" panose="02020603050405020304" pitchFamily="18" charset="0"/>
              </a:rPr>
              <a:t>教养</a:t>
            </a:r>
            <a:r>
              <a:rPr lang="zh-CN" altLang="en-US" sz="2400" dirty="0">
                <a:solidFill>
                  <a:srgbClr val="0000FF"/>
                </a:solidFill>
                <a:latin typeface="Times New Roman" panose="02020603050405020304" pitchFamily="18" charset="0"/>
                <a:cs typeface="Times New Roman" panose="02020603050405020304" pitchFamily="18" charset="0"/>
              </a:rPr>
              <a:t>浅薄</a:t>
            </a:r>
            <a:r>
              <a:rPr lang="zh-CN" altLang="en-US" sz="2400" dirty="0" smtClean="0">
                <a:solidFill>
                  <a:srgbClr val="0000FF"/>
                </a:solidFill>
                <a:latin typeface="Times New Roman" panose="02020603050405020304" pitchFamily="18" charset="0"/>
                <a:cs typeface="Times New Roman" panose="02020603050405020304" pitchFamily="18" charset="0"/>
              </a:rPr>
              <a:t>的</a:t>
            </a:r>
            <a:r>
              <a:rPr lang="en-US" altLang="zh-CN" sz="2400" dirty="0" smtClean="0">
                <a:solidFill>
                  <a:srgbClr val="0000FF"/>
                </a:solidFill>
                <a:latin typeface="Times New Roman" panose="02020603050405020304" pitchFamily="18" charset="0"/>
                <a:cs typeface="Times New Roman" panose="02020603050405020304" pitchFamily="18" charset="0"/>
              </a:rPr>
              <a:t>;</a:t>
            </a:r>
            <a:r>
              <a:rPr lang="zh-CN" altLang="en-US" sz="2400" dirty="0" smtClean="0">
                <a:solidFill>
                  <a:srgbClr val="0000FF"/>
                </a:solidFill>
                <a:latin typeface="Times New Roman" panose="02020603050405020304" pitchFamily="18" charset="0"/>
                <a:cs typeface="Times New Roman" panose="02020603050405020304" pitchFamily="18" charset="0"/>
              </a:rPr>
              <a:t>文化</a:t>
            </a:r>
            <a:r>
              <a:rPr lang="zh-CN" altLang="en-US" sz="2400" dirty="0">
                <a:solidFill>
                  <a:srgbClr val="0000FF"/>
                </a:solidFill>
                <a:latin typeface="Times New Roman" panose="02020603050405020304" pitchFamily="18" charset="0"/>
                <a:cs typeface="Times New Roman" panose="02020603050405020304" pitchFamily="18" charset="0"/>
              </a:rPr>
              <a:t>修养浅薄的</a:t>
            </a:r>
            <a:endParaRPr lang="zh-CN" altLang="en-US" sz="2400" dirty="0" smtClean="0">
              <a:solidFill>
                <a:srgbClr val="0000FF"/>
              </a:solidFill>
              <a:latin typeface="Times New Roman" panose="02020603050405020304" pitchFamily="18" charset="0"/>
              <a:cs typeface="Times New Roman" panose="02020603050405020304" pitchFamily="18" charset="0"/>
            </a:endParaRPr>
          </a:p>
          <a:p>
            <a:pPr algn="just" eaLnBrk="1" hangingPunct="1">
              <a:lnSpc>
                <a:spcPct val="100000"/>
              </a:lnSpc>
              <a:buSzPct val="120000"/>
              <a:buFont typeface="Arial" charset="0"/>
              <a:buNone/>
            </a:pPr>
            <a:r>
              <a:rPr lang="en-US" altLang="zh-CN" sz="2400" i="1" dirty="0" smtClean="0">
                <a:latin typeface="Times New Roman" panose="02020603050405020304" pitchFamily="18" charset="0"/>
                <a:cs typeface="Times New Roman" panose="02020603050405020304" pitchFamily="18" charset="0"/>
              </a:rPr>
              <a:t>e.g. </a:t>
            </a:r>
          </a:p>
          <a:p>
            <a:pPr marL="360363" indent="-360363" algn="just">
              <a:buSzPct val="100000"/>
              <a:buNone/>
            </a:pPr>
            <a:r>
              <a:rPr lang="en-US" altLang="zh-CN" sz="2400" dirty="0" smtClean="0">
                <a:latin typeface="Times New Roman" panose="02020603050405020304" pitchFamily="18" charset="0"/>
                <a:cs typeface="Times New Roman" panose="02020603050405020304" pitchFamily="18" charset="0"/>
              </a:rPr>
              <a:t>1. </a:t>
            </a:r>
            <a:r>
              <a:rPr lang="en-US" altLang="zh-CN" sz="2400" dirty="0">
                <a:latin typeface="Times New Roman" panose="02020603050405020304" pitchFamily="18" charset="0"/>
                <a:cs typeface="Times New Roman" panose="02020603050405020304" pitchFamily="18" charset="0"/>
              </a:rPr>
              <a:t>So far at least, commentaries in the official media have dwelt </a:t>
            </a:r>
            <a:r>
              <a:rPr lang="en-US" altLang="zh-CN" sz="2400" dirty="0" smtClean="0">
                <a:latin typeface="Times New Roman" panose="02020603050405020304" pitchFamily="18" charset="0"/>
                <a:cs typeface="Times New Roman" panose="02020603050405020304" pitchFamily="18" charset="0"/>
              </a:rPr>
              <a:t>mainly on </a:t>
            </a:r>
            <a:r>
              <a:rPr lang="en-US" altLang="zh-CN" sz="2400" b="1" dirty="0">
                <a:latin typeface="Times New Roman" panose="02020603050405020304" pitchFamily="18" charset="0"/>
                <a:cs typeface="Times New Roman" panose="02020603050405020304" pitchFamily="18" charset="0"/>
              </a:rPr>
              <a:t>lowbrow</a:t>
            </a:r>
            <a:r>
              <a:rPr lang="en-US" altLang="zh-CN" sz="2400" dirty="0">
                <a:latin typeface="Times New Roman" panose="02020603050405020304" pitchFamily="18" charset="0"/>
                <a:cs typeface="Times New Roman" panose="02020603050405020304" pitchFamily="18" charset="0"/>
              </a:rPr>
              <a:t> entertainment on television and the internet.  </a:t>
            </a:r>
          </a:p>
          <a:p>
            <a:pPr algn="just">
              <a:buSzPct val="120000"/>
              <a:buNone/>
            </a:pPr>
            <a:r>
              <a:rPr lang="zh-CN" altLang="en-US" sz="2400" dirty="0" smtClean="0">
                <a:solidFill>
                  <a:schemeClr val="hlink"/>
                </a:solidFill>
                <a:latin typeface="Times New Roman" panose="02020603050405020304" pitchFamily="18" charset="0"/>
                <a:cs typeface="Times New Roman" panose="02020603050405020304" pitchFamily="18" charset="0"/>
              </a:rPr>
              <a:t>     至少</a:t>
            </a:r>
            <a:r>
              <a:rPr lang="zh-CN" altLang="en-US" sz="2400" dirty="0">
                <a:solidFill>
                  <a:schemeClr val="hlink"/>
                </a:solidFill>
                <a:latin typeface="Times New Roman" panose="02020603050405020304" pitchFamily="18" charset="0"/>
                <a:cs typeface="Times New Roman" panose="02020603050405020304" pitchFamily="18" charset="0"/>
              </a:rPr>
              <a:t>到目前为止，官方媒体的评论主要涉及的是电视以及网上的低俗的娱乐节目</a:t>
            </a:r>
            <a:r>
              <a:rPr lang="zh-CN" altLang="en-US" sz="2400" dirty="0" smtClean="0">
                <a:solidFill>
                  <a:schemeClr val="hlink"/>
                </a:solidFill>
                <a:latin typeface="Times New Roman" panose="02020603050405020304" pitchFamily="18" charset="0"/>
                <a:cs typeface="Times New Roman" panose="02020603050405020304" pitchFamily="18" charset="0"/>
              </a:rPr>
              <a:t>。</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pPr algn="just">
              <a:buSzPct val="120000"/>
              <a:buNone/>
            </a:pPr>
            <a:r>
              <a:rPr lang="en-US" altLang="zh-CN" sz="2400" dirty="0" smtClean="0">
                <a:latin typeface="Times New Roman" panose="02020603050405020304" pitchFamily="18" charset="0"/>
                <a:cs typeface="Times New Roman" panose="02020603050405020304" pitchFamily="18" charset="0"/>
              </a:rPr>
              <a:t>2. It </a:t>
            </a:r>
            <a:r>
              <a:rPr lang="en-US" altLang="zh-CN" sz="2400" dirty="0">
                <a:latin typeface="Times New Roman" panose="02020603050405020304" pitchFamily="18" charset="0"/>
                <a:cs typeface="Times New Roman" panose="02020603050405020304" pitchFamily="18" charset="0"/>
              </a:rPr>
              <a:t>mixes and merges the established and the emerging, the high and the </a:t>
            </a:r>
            <a:r>
              <a:rPr lang="en-US" altLang="zh-CN" sz="2400" b="1" dirty="0">
                <a:latin typeface="Times New Roman" panose="02020603050405020304" pitchFamily="18" charset="0"/>
                <a:cs typeface="Times New Roman" panose="02020603050405020304" pitchFamily="18" charset="0"/>
              </a:rPr>
              <a:t>lowbrow</a:t>
            </a:r>
            <a:r>
              <a:rPr lang="en-US" altLang="zh-CN" sz="2400" dirty="0">
                <a:latin typeface="Times New Roman" panose="02020603050405020304" pitchFamily="18" charset="0"/>
                <a:cs typeface="Times New Roman" panose="02020603050405020304" pitchFamily="18" charset="0"/>
              </a:rPr>
              <a:t>, old and new media, global and local.  </a:t>
            </a:r>
            <a:endParaRPr lang="zh-CN" altLang="en-US" sz="2400" dirty="0">
              <a:latin typeface="Times New Roman" panose="02020603050405020304" pitchFamily="18" charset="0"/>
              <a:cs typeface="Times New Roman" panose="02020603050405020304" pitchFamily="18" charset="0"/>
            </a:endParaRPr>
          </a:p>
          <a:p>
            <a:pPr algn="just">
              <a:buSzPct val="120000"/>
              <a:buNone/>
            </a:pPr>
            <a:r>
              <a:rPr lang="zh-CN" altLang="en-US" sz="2400" dirty="0" smtClean="0">
                <a:latin typeface="Times New Roman" panose="02020603050405020304" pitchFamily="18" charset="0"/>
                <a:cs typeface="Times New Roman" panose="02020603050405020304" pitchFamily="18" charset="0"/>
              </a:rPr>
              <a:t>     </a:t>
            </a:r>
            <a:r>
              <a:rPr lang="zh-CN" altLang="en-US" sz="2400" dirty="0" smtClean="0">
                <a:solidFill>
                  <a:srgbClr val="0000FF"/>
                </a:solidFill>
                <a:latin typeface="Times New Roman" panose="02020603050405020304" pitchFamily="18" charset="0"/>
                <a:cs typeface="Times New Roman" panose="02020603050405020304" pitchFamily="18" charset="0"/>
              </a:rPr>
              <a:t>在</a:t>
            </a:r>
            <a:r>
              <a:rPr lang="zh-CN" altLang="en-US" sz="2400" dirty="0">
                <a:solidFill>
                  <a:srgbClr val="0000FF"/>
                </a:solidFill>
                <a:latin typeface="Times New Roman" panose="02020603050405020304" pitchFamily="18" charset="0"/>
                <a:cs typeface="Times New Roman" panose="02020603050405020304" pitchFamily="18" charset="0"/>
              </a:rPr>
              <a:t>这里，固有与新兴，阳春白雪与下里巴人，传统与新媒体，全球与本地的各种元素不断碰撞和融合</a:t>
            </a:r>
            <a:r>
              <a:rPr lang="zh-CN" altLang="en-US" sz="2400" dirty="0" smtClean="0">
                <a:solidFill>
                  <a:srgbClr val="0000FF"/>
                </a:solidFill>
                <a:latin typeface="Times New Roman" panose="02020603050405020304" pitchFamily="18" charset="0"/>
                <a:cs typeface="Times New Roman" panose="02020603050405020304" pitchFamily="18" charset="0"/>
              </a:rPr>
              <a:t>。</a:t>
            </a:r>
            <a:endParaRPr lang="zh-CN" altLang="en-US" sz="2400" dirty="0">
              <a:solidFill>
                <a:srgbClr val="0000FF"/>
              </a:solidFill>
              <a:latin typeface="Times New Roman" panose="02020603050405020304" pitchFamily="18" charset="0"/>
              <a:cs typeface="Times New Roman" panose="02020603050405020304" pitchFamily="18" charset="0"/>
            </a:endParaRPr>
          </a:p>
          <a:p>
            <a:pPr marL="1587" indent="0" algn="just" eaLnBrk="1" hangingPunct="1">
              <a:lnSpc>
                <a:spcPct val="100000"/>
              </a:lnSpc>
              <a:buSzPct val="100000"/>
              <a:buNone/>
            </a:pPr>
            <a:endParaRPr lang="zh-CN" altLang="en-US" sz="2400" dirty="0" smtClean="0">
              <a:solidFill>
                <a:srgbClr val="0000FF"/>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30" y="116632"/>
            <a:ext cx="86819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267949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1000"/>
                                        <p:tgtEl>
                                          <p:spTgt spid="7">
                                            <p:txEl>
                                              <p:pRg st="4" end="4"/>
                                            </p:txEl>
                                          </p:spTgt>
                                        </p:tgtEl>
                                      </p:cBhvr>
                                    </p:animEffect>
                                    <p:anim calcmode="lin" valueType="num">
                                      <p:cBhvr>
                                        <p:cTn id="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6" end="6"/>
                                            </p:txEl>
                                          </p:spTgt>
                                        </p:tgtEl>
                                        <p:attrNameLst>
                                          <p:attrName>style.visibility</p:attrName>
                                        </p:attrNameLst>
                                      </p:cBhvr>
                                      <p:to>
                                        <p:strVal val="visible"/>
                                      </p:to>
                                    </p:set>
                                    <p:animEffect transition="in" filter="fade">
                                      <p:cBhvr>
                                        <p:cTn id="14" dur="1000"/>
                                        <p:tgtEl>
                                          <p:spTgt spid="7">
                                            <p:txEl>
                                              <p:pRg st="6" end="6"/>
                                            </p:txEl>
                                          </p:spTgt>
                                        </p:tgtEl>
                                      </p:cBhvr>
                                    </p:animEffect>
                                    <p:anim calcmode="lin" valueType="num">
                                      <p:cBhvr>
                                        <p:cTn id="15"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
          <p:cNvSpPr>
            <a:spLocks noGrp="1"/>
          </p:cNvSpPr>
          <p:nvPr>
            <p:ph idx="4294967295"/>
          </p:nvPr>
        </p:nvSpPr>
        <p:spPr bwMode="auto">
          <a:xfrm>
            <a:off x="210530" y="1700808"/>
            <a:ext cx="8372961" cy="6019450"/>
          </a:xfrm>
          <a:prstGeom prst="rect">
            <a:avLst/>
          </a:prstGeom>
          <a:noFill/>
          <a:ln>
            <a:miter lim="800000"/>
            <a:headEnd/>
            <a:tailEnd/>
          </a:ln>
        </p:spPr>
        <p:txBody>
          <a:bodyPr/>
          <a:lstStyle/>
          <a:p>
            <a:pPr algn="just" eaLnBrk="1" hangingPunct="1">
              <a:lnSpc>
                <a:spcPct val="95000"/>
              </a:lnSpc>
              <a:spcBef>
                <a:spcPct val="15000"/>
              </a:spcBef>
              <a:buSzPct val="120000"/>
              <a:buFont typeface="Arial" pitchFamily="34" charset="0"/>
              <a:buNone/>
            </a:pPr>
            <a:r>
              <a:rPr lang="en-US" altLang="zh-CN" sz="3200" b="1" dirty="0" smtClean="0"/>
              <a:t>proportion</a:t>
            </a:r>
            <a:r>
              <a:rPr lang="en-US" altLang="zh-CN" b="1" dirty="0" smtClean="0"/>
              <a:t>            </a:t>
            </a:r>
            <a:r>
              <a:rPr lang="en-US" altLang="zh-CN" sz="2800" i="1" dirty="0" smtClean="0">
                <a:solidFill>
                  <a:srgbClr val="C00000"/>
                </a:solidFill>
              </a:rPr>
              <a:t>n.</a:t>
            </a:r>
            <a:r>
              <a:rPr lang="en-US" altLang="zh-CN" sz="2800" i="1" dirty="0" smtClean="0">
                <a:solidFill>
                  <a:srgbClr val="C00000"/>
                </a:solidFill>
                <a:ea typeface="微软雅黑" pitchFamily="34" charset="-122"/>
              </a:rPr>
              <a:t> </a:t>
            </a:r>
            <a:r>
              <a:rPr lang="en-US" altLang="zh-CN" sz="2800" dirty="0" smtClean="0">
                <a:solidFill>
                  <a:srgbClr val="C00000"/>
                </a:solidFill>
              </a:rPr>
              <a:t>[C]</a:t>
            </a:r>
            <a:r>
              <a:rPr lang="en-US" altLang="zh-CN" b="1" dirty="0" smtClean="0">
                <a:solidFill>
                  <a:srgbClr val="C00000"/>
                </a:solidFill>
              </a:rPr>
              <a:t> </a:t>
            </a:r>
            <a:r>
              <a:rPr lang="en-US" altLang="zh-CN" sz="2800" dirty="0" smtClean="0">
                <a:solidFill>
                  <a:srgbClr val="000C0C"/>
                </a:solidFill>
              </a:rPr>
              <a:t>a quantity of sth. that is a part or share of the whole</a:t>
            </a:r>
            <a:r>
              <a:rPr lang="en-US" altLang="zh-CN" b="1" dirty="0" smtClean="0">
                <a:solidFill>
                  <a:srgbClr val="000C0C"/>
                </a:solidFill>
              </a:rPr>
              <a:t> </a:t>
            </a:r>
            <a:r>
              <a:rPr lang="zh-CN" altLang="en-US" sz="2400" dirty="0" smtClean="0">
                <a:solidFill>
                  <a:schemeClr val="hlink"/>
                </a:solidFill>
              </a:rPr>
              <a:t>部分；份儿</a:t>
            </a:r>
            <a:endParaRPr lang="en-US" altLang="zh-CN" sz="2400" dirty="0" smtClean="0">
              <a:solidFill>
                <a:schemeClr val="hlink"/>
              </a:solidFill>
            </a:endParaRPr>
          </a:p>
          <a:p>
            <a:pPr algn="just" eaLnBrk="1" hangingPunct="1">
              <a:lnSpc>
                <a:spcPct val="95000"/>
              </a:lnSpc>
              <a:spcBef>
                <a:spcPct val="15000"/>
              </a:spcBef>
              <a:buSzPct val="120000"/>
              <a:buFont typeface="Arial" pitchFamily="34" charset="0"/>
              <a:buNone/>
            </a:pPr>
            <a:endParaRPr lang="zh-CN" altLang="en-US" sz="2400" dirty="0" smtClean="0">
              <a:solidFill>
                <a:schemeClr val="hlink"/>
              </a:solidFill>
            </a:endParaRPr>
          </a:p>
          <a:p>
            <a:pPr marL="623888" indent="-623888" algn="just">
              <a:buNone/>
            </a:pPr>
            <a:r>
              <a:rPr lang="en-US" altLang="zh-CN" sz="2800" i="1" dirty="0" smtClean="0"/>
              <a:t>e.g. </a:t>
            </a:r>
            <a:r>
              <a:rPr lang="en-US" altLang="zh-CN" dirty="0">
                <a:solidFill>
                  <a:srgbClr val="000C0C"/>
                </a:solidFill>
              </a:rPr>
              <a:t>On average, fathers spoke less than mothers did, but they did not differ in the length of utterances or </a:t>
            </a:r>
            <a:r>
              <a:rPr lang="en-US" altLang="zh-CN" b="1" dirty="0">
                <a:solidFill>
                  <a:srgbClr val="000C0C"/>
                </a:solidFill>
              </a:rPr>
              <a:t>proportion</a:t>
            </a:r>
            <a:r>
              <a:rPr lang="en-US" altLang="zh-CN" dirty="0">
                <a:solidFill>
                  <a:srgbClr val="000C0C"/>
                </a:solidFill>
              </a:rPr>
              <a:t> of questions asked. </a:t>
            </a:r>
            <a:r>
              <a:rPr lang="en-US" altLang="zh-CN" sz="2400" b="1" dirty="0">
                <a:solidFill>
                  <a:schemeClr val="accent6">
                    <a:lumMod val="50000"/>
                  </a:schemeClr>
                </a:solidFill>
              </a:rPr>
              <a:t>(CET4-2009-12) </a:t>
            </a:r>
          </a:p>
          <a:p>
            <a:pPr marL="541338" indent="-541338" algn="just">
              <a:buNone/>
            </a:pPr>
            <a:r>
              <a:rPr lang="zh-CN" altLang="en-US" sz="2400" dirty="0" smtClean="0">
                <a:solidFill>
                  <a:schemeClr val="hlink"/>
                </a:solidFill>
              </a:rPr>
              <a:t>       平均</a:t>
            </a:r>
            <a:r>
              <a:rPr lang="zh-CN" altLang="en-US" sz="2400" dirty="0">
                <a:solidFill>
                  <a:schemeClr val="hlink"/>
                </a:solidFill>
              </a:rPr>
              <a:t>来看，父亲说的话比母亲说的要少，但是从表达的长度或者提问的多少来看，父亲和母亲之间没有什么区别</a:t>
            </a:r>
            <a:r>
              <a:rPr lang="zh-CN" altLang="en-US" sz="2400" dirty="0" smtClean="0">
                <a:solidFill>
                  <a:schemeClr val="hlink"/>
                </a:solidFill>
              </a:rPr>
              <a:t>。</a:t>
            </a:r>
            <a:endParaRPr lang="zh-CN" altLang="en-US" dirty="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3074" name="Picture 2"/>
          <p:cNvPicPr>
            <a:picLocks noChangeAspect="1" noChangeArrowheads="1"/>
          </p:cNvPicPr>
          <p:nvPr/>
        </p:nvPicPr>
        <p:blipFill>
          <a:blip r:embed="rId2" cstate="print"/>
          <a:srcRect/>
          <a:stretch>
            <a:fillRect/>
          </a:stretch>
        </p:blipFill>
        <p:spPr bwMode="auto">
          <a:xfrm>
            <a:off x="2268538" y="1844824"/>
            <a:ext cx="1276350" cy="342900"/>
          </a:xfrm>
          <a:prstGeom prst="rect">
            <a:avLst/>
          </a:prstGeom>
          <a:noFill/>
          <a:ln w="9525">
            <a:noFill/>
            <a:miter lim="800000"/>
            <a:headEnd/>
            <a:tailEnd/>
          </a:ln>
          <a:effectLst/>
        </p:spPr>
      </p:pic>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6819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7351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dissolve">
                                      <p:cBhvr>
                                        <p:cTn id="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5041" y="1616880"/>
            <a:ext cx="8352928" cy="2502223"/>
          </a:xfrm>
          <a:prstGeom prst="rect">
            <a:avLst/>
          </a:prstGeom>
        </p:spPr>
        <p:txBody>
          <a:bodyPr wrap="square">
            <a:spAutoFit/>
          </a:bodyPr>
          <a:lstStyle/>
          <a:p>
            <a:pPr algn="just">
              <a:lnSpc>
                <a:spcPct val="95000"/>
              </a:lnSpc>
              <a:spcBef>
                <a:spcPct val="15000"/>
              </a:spcBef>
              <a:buSzPct val="120000"/>
            </a:pPr>
            <a:r>
              <a:rPr lang="en-US" altLang="zh-CN" sz="2800" b="1" dirty="0"/>
              <a:t>Choose the ONE that best completes the sentence</a:t>
            </a:r>
            <a:r>
              <a:rPr lang="en-US" altLang="zh-CN" sz="2800" b="1" dirty="0" smtClean="0"/>
              <a:t>.</a:t>
            </a:r>
          </a:p>
          <a:p>
            <a:pPr algn="just">
              <a:lnSpc>
                <a:spcPct val="95000"/>
              </a:lnSpc>
              <a:spcBef>
                <a:spcPct val="15000"/>
              </a:spcBef>
              <a:buSzPct val="120000"/>
            </a:pPr>
            <a:endParaRPr lang="en-US" altLang="zh-CN" sz="1000" b="1" dirty="0"/>
          </a:p>
          <a:p>
            <a:pPr marL="360363" indent="-360363" algn="just">
              <a:lnSpc>
                <a:spcPct val="95000"/>
              </a:lnSpc>
              <a:spcBef>
                <a:spcPct val="15000"/>
              </a:spcBef>
              <a:buNone/>
            </a:pPr>
            <a:r>
              <a:rPr lang="en-US" altLang="zh-CN" sz="2800" dirty="0"/>
              <a:t>1. When carbon is added to iron in proper </a:t>
            </a:r>
            <a:r>
              <a:rPr lang="en-US" altLang="zh-CN" sz="2800" dirty="0" smtClean="0"/>
              <a:t>_______ </a:t>
            </a:r>
            <a:r>
              <a:rPr lang="en-US" altLang="zh-CN" sz="2800" dirty="0"/>
              <a:t>the result is steel. </a:t>
            </a:r>
            <a:r>
              <a:rPr lang="en-US" altLang="zh-CN" sz="2800" b="1" dirty="0">
                <a:solidFill>
                  <a:schemeClr val="accent6">
                    <a:lumMod val="50000"/>
                  </a:schemeClr>
                </a:solidFill>
              </a:rPr>
              <a:t>(CET4-2004-06-51) </a:t>
            </a:r>
            <a:endParaRPr lang="zh-CN" altLang="en-US" sz="2800" dirty="0"/>
          </a:p>
          <a:p>
            <a:pPr marL="1587" indent="0" algn="just">
              <a:lnSpc>
                <a:spcPct val="95000"/>
              </a:lnSpc>
              <a:spcBef>
                <a:spcPct val="15000"/>
              </a:spcBef>
              <a:buNone/>
            </a:pPr>
            <a:r>
              <a:rPr lang="en-US" altLang="zh-CN" sz="2800" dirty="0" smtClean="0"/>
              <a:t>    A</a:t>
            </a:r>
            <a:r>
              <a:rPr lang="en-US" altLang="zh-CN" sz="2800" dirty="0"/>
              <a:t>) rates			B) thicknesses</a:t>
            </a:r>
          </a:p>
          <a:p>
            <a:pPr>
              <a:lnSpc>
                <a:spcPct val="95000"/>
              </a:lnSpc>
              <a:spcBef>
                <a:spcPct val="15000"/>
              </a:spcBef>
              <a:buFont typeface="Arial" pitchFamily="34" charset="0"/>
              <a:buNone/>
            </a:pPr>
            <a:r>
              <a:rPr lang="en-US" altLang="zh-CN" sz="2800" dirty="0" smtClean="0"/>
              <a:t>    C</a:t>
            </a:r>
            <a:r>
              <a:rPr lang="en-US" altLang="zh-CN" sz="2800" dirty="0"/>
              <a:t>) proportions		D) densities</a:t>
            </a:r>
            <a:endParaRPr lang="zh-CN" altLang="en-US" sz="2800" dirty="0"/>
          </a:p>
        </p:txBody>
      </p:sp>
      <p:sp>
        <p:nvSpPr>
          <p:cNvPr id="7" name="内容占位符 1"/>
          <p:cNvSpPr>
            <a:spLocks noGrp="1"/>
          </p:cNvSpPr>
          <p:nvPr>
            <p:ph idx="4294967295"/>
          </p:nvPr>
        </p:nvSpPr>
        <p:spPr bwMode="auto">
          <a:xfrm>
            <a:off x="348567" y="2732347"/>
            <a:ext cx="8806908" cy="4301300"/>
          </a:xfrm>
          <a:prstGeom prst="rect">
            <a:avLst/>
          </a:prstGeom>
          <a:noFill/>
          <a:ln>
            <a:miter lim="800000"/>
            <a:headEnd/>
            <a:tailEnd/>
          </a:ln>
        </p:spPr>
        <p:txBody>
          <a:bodyPr/>
          <a:lstStyle/>
          <a:p>
            <a:pPr marL="1587" indent="0" algn="just">
              <a:buNone/>
            </a:pPr>
            <a:endParaRPr lang="en-US" altLang="zh-CN" sz="2800" dirty="0" smtClean="0"/>
          </a:p>
          <a:p>
            <a:pPr marL="1587" indent="0" algn="just">
              <a:buNone/>
            </a:pPr>
            <a:endParaRPr lang="en-US" altLang="zh-CN" sz="2800" dirty="0"/>
          </a:p>
          <a:p>
            <a:pPr marL="1587" indent="0" algn="just">
              <a:buNone/>
            </a:pPr>
            <a:endParaRPr lang="en-US" altLang="zh-CN" sz="2800" dirty="0" smtClean="0"/>
          </a:p>
          <a:p>
            <a:pPr marL="1587" indent="0" algn="just">
              <a:buNone/>
            </a:pPr>
            <a:r>
              <a:rPr lang="en-US" altLang="zh-CN" sz="2800" dirty="0" smtClean="0"/>
              <a:t>2. </a:t>
            </a:r>
          </a:p>
          <a:p>
            <a:pPr marL="1587" indent="0" algn="just">
              <a:buNone/>
            </a:pPr>
            <a:endParaRPr lang="en-US" altLang="zh-CN" dirty="0"/>
          </a:p>
          <a:p>
            <a:pPr marL="1587" indent="0" algn="just">
              <a:lnSpc>
                <a:spcPct val="20000"/>
              </a:lnSpc>
              <a:buNone/>
            </a:pPr>
            <a:r>
              <a:rPr lang="en-US" altLang="zh-CN" dirty="0"/>
              <a:t> </a:t>
            </a:r>
            <a:endParaRPr lang="en-US" altLang="zh-CN" dirty="0" smtClean="0"/>
          </a:p>
          <a:p>
            <a:pPr marL="1587" indent="0" algn="just">
              <a:buNone/>
            </a:pPr>
            <a:r>
              <a:rPr lang="en-US" altLang="zh-CN" sz="2800" dirty="0"/>
              <a:t> </a:t>
            </a:r>
            <a:r>
              <a:rPr lang="en-US" altLang="zh-CN" sz="2800" dirty="0" smtClean="0"/>
              <a:t>    A) composition		B) compound</a:t>
            </a:r>
          </a:p>
          <a:p>
            <a:pPr>
              <a:buFont typeface="Arial" pitchFamily="34" charset="0"/>
              <a:buNone/>
            </a:pPr>
            <a:r>
              <a:rPr lang="en-US" altLang="zh-CN" sz="2800" dirty="0" smtClean="0"/>
              <a:t>     C) percent		D) proportion </a:t>
            </a:r>
            <a:endParaRPr lang="zh-CN" altLang="en-US" sz="2800"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sp>
        <p:nvSpPr>
          <p:cNvPr id="8" name="Text Box 7"/>
          <p:cNvSpPr txBox="1">
            <a:spLocks noChangeArrowheads="1"/>
          </p:cNvSpPr>
          <p:nvPr/>
        </p:nvSpPr>
        <p:spPr bwMode="auto">
          <a:xfrm>
            <a:off x="7487915" y="4275039"/>
            <a:ext cx="503238" cy="51911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en-US" altLang="zh-CN" sz="2800" b="1" dirty="0">
                <a:solidFill>
                  <a:srgbClr val="FF0000"/>
                </a:solidFill>
              </a:rPr>
              <a:t>D</a:t>
            </a:r>
          </a:p>
        </p:txBody>
      </p:sp>
      <p:sp>
        <p:nvSpPr>
          <p:cNvPr id="2" name="TextBox 1"/>
          <p:cNvSpPr txBox="1"/>
          <p:nvPr/>
        </p:nvSpPr>
        <p:spPr>
          <a:xfrm>
            <a:off x="733760" y="4221088"/>
            <a:ext cx="8136904" cy="1323439"/>
          </a:xfrm>
          <a:prstGeom prst="rect">
            <a:avLst/>
          </a:prstGeom>
          <a:noFill/>
        </p:spPr>
        <p:txBody>
          <a:bodyPr wrap="square" rtlCol="0">
            <a:spAutoFit/>
          </a:bodyPr>
          <a:lstStyle/>
          <a:p>
            <a:pPr algn="just"/>
            <a:r>
              <a:rPr lang="en-US" altLang="zh-CN" sz="2800" dirty="0"/>
              <a:t>It is clear that the dog has a much greater </a:t>
            </a:r>
            <a:r>
              <a:rPr lang="en-US" altLang="zh-CN" sz="2800" dirty="0" smtClean="0"/>
              <a:t>_______ </a:t>
            </a:r>
            <a:r>
              <a:rPr lang="en-US" altLang="zh-CN" sz="2800" dirty="0"/>
              <a:t>of its brain devoted to smell than is the case with humans. </a:t>
            </a:r>
            <a:r>
              <a:rPr lang="en-US" altLang="zh-CN" sz="2400" b="1" dirty="0">
                <a:solidFill>
                  <a:schemeClr val="accent6">
                    <a:lumMod val="50000"/>
                  </a:schemeClr>
                </a:solidFill>
              </a:rPr>
              <a:t>(CET4-2006-06-64) </a:t>
            </a:r>
          </a:p>
        </p:txBody>
      </p:sp>
      <p:pic>
        <p:nvPicPr>
          <p:cNvPr id="11" name="Picture 5">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681950"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
        <p:nvSpPr>
          <p:cNvPr id="13" name="Text Box 15"/>
          <p:cNvSpPr txBox="1">
            <a:spLocks noChangeArrowheads="1"/>
          </p:cNvSpPr>
          <p:nvPr/>
        </p:nvSpPr>
        <p:spPr bwMode="auto">
          <a:xfrm>
            <a:off x="7236296" y="2276872"/>
            <a:ext cx="503238" cy="519112"/>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pPr>
            <a:r>
              <a:rPr lang="en-US" altLang="zh-CN" sz="2800" b="1" dirty="0">
                <a:solidFill>
                  <a:srgbClr val="FF0000"/>
                </a:solidFill>
              </a:rPr>
              <a:t>C</a:t>
            </a:r>
          </a:p>
        </p:txBody>
      </p:sp>
    </p:spTree>
    <p:extLst>
      <p:ext uri="{BB962C8B-B14F-4D97-AF65-F5344CB8AC3E}">
        <p14:creationId xmlns:p14="http://schemas.microsoft.com/office/powerpoint/2010/main" val="6009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27584" y="1412776"/>
            <a:ext cx="7776864" cy="5445224"/>
          </a:xfrm>
          <a:prstGeom prst="rect">
            <a:avLst/>
          </a:prstGeom>
        </p:spPr>
      </p:pic>
      <p:pic>
        <p:nvPicPr>
          <p:cNvPr id="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
        <p:nvSpPr>
          <p:cNvPr id="9" name="矩形 8"/>
          <p:cNvSpPr/>
          <p:nvPr/>
        </p:nvSpPr>
        <p:spPr>
          <a:xfrm>
            <a:off x="395536" y="1988840"/>
            <a:ext cx="2746586" cy="646331"/>
          </a:xfrm>
          <a:prstGeom prst="rect">
            <a:avLst/>
          </a:prstGeom>
        </p:spPr>
        <p:txBody>
          <a:bodyPr wrap="none">
            <a:spAutoFit/>
          </a:bodyPr>
          <a:lstStyle/>
          <a:p>
            <a:r>
              <a:rPr lang="en-US" altLang="zh-CN" sz="3600" b="1" dirty="0"/>
              <a:t>The </a:t>
            </a:r>
            <a:r>
              <a:rPr lang="en-US" altLang="zh-CN" sz="3600" b="1" dirty="0" smtClean="0"/>
              <a:t>tone rule</a:t>
            </a:r>
            <a:endParaRPr lang="en-US" altLang="zh-CN" sz="3600" b="1" dirty="0"/>
          </a:p>
        </p:txBody>
      </p:sp>
      <p:sp>
        <p:nvSpPr>
          <p:cNvPr id="3" name="矩形 2"/>
          <p:cNvSpPr/>
          <p:nvPr/>
        </p:nvSpPr>
        <p:spPr>
          <a:xfrm>
            <a:off x="4167063" y="2492896"/>
            <a:ext cx="4572000" cy="1200329"/>
          </a:xfrm>
          <a:prstGeom prst="rect">
            <a:avLst/>
          </a:prstGeom>
        </p:spPr>
        <p:txBody>
          <a:bodyPr>
            <a:spAutoFit/>
          </a:bodyPr>
          <a:lstStyle/>
          <a:p>
            <a:r>
              <a:rPr lang="en-US" altLang="zh-CN" sz="2400" b="1" dirty="0">
                <a:solidFill>
                  <a:srgbClr val="002060"/>
                </a:solidFill>
                <a:latin typeface="Cambria" panose="02040503050406030204" pitchFamily="18" charset="0"/>
                <a:ea typeface="Cambria" panose="02040503050406030204" pitchFamily="18" charset="0"/>
              </a:rPr>
              <a:t>high &amp; quick, or sometimes a stage whisper, but always highly animated</a:t>
            </a:r>
          </a:p>
        </p:txBody>
      </p:sp>
    </p:spTree>
    <p:extLst>
      <p:ext uri="{BB962C8B-B14F-4D97-AF65-F5344CB8AC3E}">
        <p14:creationId xmlns:p14="http://schemas.microsoft.com/office/powerpoint/2010/main" val="687289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3" name="Rectangle 5"/>
          <p:cNvSpPr>
            <a:spLocks noGrp="1"/>
          </p:cNvSpPr>
          <p:nvPr>
            <p:ph type="title"/>
          </p:nvPr>
        </p:nvSpPr>
        <p:spPr>
          <a:xfrm>
            <a:off x="655835" y="1680749"/>
            <a:ext cx="8229600" cy="792163"/>
          </a:xfrm>
        </p:spPr>
        <p:txBody>
          <a:bodyPr>
            <a:normAutofit/>
          </a:bodyPr>
          <a:lstStyle/>
          <a:p>
            <a:pPr eaLnBrk="1" hangingPunct="1"/>
            <a:r>
              <a:rPr lang="en-US" altLang="zh-CN" sz="4000" b="1" dirty="0" smtClean="0"/>
              <a:t>Identifying the writer</a:t>
            </a:r>
          </a:p>
        </p:txBody>
      </p:sp>
      <p:sp>
        <p:nvSpPr>
          <p:cNvPr id="43014" name="Rectangle 9"/>
          <p:cNvSpPr>
            <a:spLocks/>
          </p:cNvSpPr>
          <p:nvPr/>
        </p:nvSpPr>
        <p:spPr bwMode="auto">
          <a:xfrm>
            <a:off x="539552" y="2780928"/>
            <a:ext cx="7993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buFont typeface="Arial" pitchFamily="34" charset="0"/>
              <a:buNone/>
            </a:pPr>
            <a:r>
              <a:rPr kumimoji="0" lang="en-US" altLang="en-US" sz="2400" b="1" u="none" dirty="0">
                <a:solidFill>
                  <a:schemeClr val="tx1"/>
                </a:solidFill>
                <a:latin typeface="Century Gothic" pitchFamily="34" charset="0"/>
              </a:rPr>
              <a:t>Work in pairs. Discuss whether the writer of the passage is a man or a woman.</a:t>
            </a:r>
          </a:p>
        </p:txBody>
      </p:sp>
      <p:pic>
        <p:nvPicPr>
          <p:cNvPr id="43019" name="Picture 34" descr="你的心理性别是男还是女">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42007">
            <a:off x="5354255" y="3569636"/>
            <a:ext cx="2389602" cy="3043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83" y="188640"/>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标题 1"/>
          <p:cNvSpPr txBox="1">
            <a:spLocks/>
          </p:cNvSpPr>
          <p:nvPr/>
        </p:nvSpPr>
        <p:spPr>
          <a:xfrm>
            <a:off x="539552" y="22140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Lead-in </a:t>
            </a:r>
            <a:endParaRPr lang="zh-CN" altLang="en-US" sz="5400" b="1" dirty="0">
              <a:solidFill>
                <a:schemeClr val="bg1"/>
              </a:solidFill>
            </a:endParaRP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6483" y="1680749"/>
            <a:ext cx="1794844" cy="970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5694553"/>
      </p:ext>
    </p:extLst>
  </p:cSld>
  <p:clrMapOvr>
    <a:masterClrMapping/>
  </p:clrMapOvr>
  <p:transition>
    <p:split orient="vert" dir="in"/>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27"/>
          <p:cNvSpPr>
            <a:spLocks noGrp="1"/>
          </p:cNvSpPr>
          <p:nvPr>
            <p:ph type="title" idx="4294967295"/>
          </p:nvPr>
        </p:nvSpPr>
        <p:spPr>
          <a:xfrm>
            <a:off x="-612576" y="1628800"/>
            <a:ext cx="5472113" cy="831850"/>
          </a:xfrm>
        </p:spPr>
        <p:txBody>
          <a:bodyPr/>
          <a:lstStyle/>
          <a:p>
            <a:pPr algn="l" eaLnBrk="1" hangingPunct="1"/>
            <a:r>
              <a:rPr lang="zh-CN" altLang="en-US" sz="2800" b="0" dirty="0" smtClean="0"/>
              <a:t>	 </a:t>
            </a:r>
            <a:r>
              <a:rPr lang="en-US" altLang="zh-CN" sz="3200" b="1" dirty="0" smtClean="0"/>
              <a:t>animated</a:t>
            </a:r>
          </a:p>
        </p:txBody>
      </p:sp>
      <p:sp>
        <p:nvSpPr>
          <p:cNvPr id="232477" name="Rectangle 29"/>
          <p:cNvSpPr>
            <a:spLocks noChangeArrowheads="1"/>
          </p:cNvSpPr>
          <p:nvPr/>
        </p:nvSpPr>
        <p:spPr bwMode="auto">
          <a:xfrm>
            <a:off x="3779912" y="1838731"/>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pPr>
            <a:r>
              <a:rPr kumimoji="0" lang="en-US" altLang="zh-CN" sz="2400" i="1" u="none" dirty="0">
                <a:solidFill>
                  <a:schemeClr val="tx1"/>
                </a:solidFill>
                <a:latin typeface="Century Gothic" pitchFamily="34" charset="0"/>
              </a:rPr>
              <a:t>adj.</a:t>
            </a:r>
            <a:r>
              <a:rPr kumimoji="0" lang="en-US" altLang="zh-CN" sz="2400" u="none" dirty="0">
                <a:solidFill>
                  <a:schemeClr val="tx1"/>
                </a:solidFill>
                <a:latin typeface="Century Gothic" pitchFamily="34" charset="0"/>
              </a:rPr>
              <a:t> lively or active</a:t>
            </a:r>
          </a:p>
        </p:txBody>
      </p:sp>
      <p:sp>
        <p:nvSpPr>
          <p:cNvPr id="232480" name="Text Box 32"/>
          <p:cNvSpPr txBox="1">
            <a:spLocks noChangeArrowheads="1"/>
          </p:cNvSpPr>
          <p:nvPr/>
        </p:nvSpPr>
        <p:spPr bwMode="auto">
          <a:xfrm>
            <a:off x="516281" y="2361787"/>
            <a:ext cx="8286750"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81000" indent="-381000" eaLnBrk="0" hangingPunct="0">
              <a:tabLst>
                <a:tab pos="447675" algn="l"/>
                <a:tab pos="536575" algn="l"/>
              </a:tabLst>
              <a:defRPr kumimoji="1" sz="2800" u="sng">
                <a:solidFill>
                  <a:schemeClr val="hlink"/>
                </a:solidFill>
                <a:latin typeface="Times New Roman" pitchFamily="18" charset="0"/>
                <a:ea typeface="宋体" pitchFamily="2" charset="-122"/>
              </a:defRPr>
            </a:lvl1pPr>
            <a:lvl2pPr marL="742950" indent="-285750" eaLnBrk="0" hangingPunct="0">
              <a:tabLst>
                <a:tab pos="447675" algn="l"/>
                <a:tab pos="536575" algn="l"/>
              </a:tabLst>
              <a:defRPr kumimoji="1" sz="2800" u="sng">
                <a:solidFill>
                  <a:schemeClr val="hlink"/>
                </a:solidFill>
                <a:latin typeface="Times New Roman" pitchFamily="18" charset="0"/>
                <a:ea typeface="宋体" pitchFamily="2" charset="-122"/>
              </a:defRPr>
            </a:lvl2pPr>
            <a:lvl3pPr marL="1143000" indent="-228600" eaLnBrk="0" hangingPunct="0">
              <a:tabLst>
                <a:tab pos="447675" algn="l"/>
                <a:tab pos="536575" algn="l"/>
              </a:tabLst>
              <a:defRPr kumimoji="1" sz="2800" u="sng">
                <a:solidFill>
                  <a:schemeClr val="hlink"/>
                </a:solidFill>
                <a:latin typeface="Times New Roman" pitchFamily="18" charset="0"/>
                <a:ea typeface="宋体" pitchFamily="2" charset="-122"/>
              </a:defRPr>
            </a:lvl3pPr>
            <a:lvl4pPr marL="1600200" indent="-228600" eaLnBrk="0" hangingPunct="0">
              <a:tabLst>
                <a:tab pos="447675" algn="l"/>
                <a:tab pos="536575" algn="l"/>
              </a:tabLst>
              <a:defRPr kumimoji="1" sz="2800" u="sng">
                <a:solidFill>
                  <a:schemeClr val="hlink"/>
                </a:solidFill>
                <a:latin typeface="Times New Roman" pitchFamily="18" charset="0"/>
                <a:ea typeface="宋体" pitchFamily="2" charset="-122"/>
              </a:defRPr>
            </a:lvl4pPr>
            <a:lvl5pPr marL="2057400" indent="-228600" eaLnBrk="0" hangingPunct="0">
              <a:tabLst>
                <a:tab pos="447675" algn="l"/>
                <a:tab pos="536575"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47675" algn="l"/>
                <a:tab pos="536575"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47675" algn="l"/>
                <a:tab pos="536575"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47675" algn="l"/>
                <a:tab pos="536575"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47675" algn="l"/>
                <a:tab pos="536575" algn="l"/>
              </a:tabLst>
              <a:defRPr kumimoji="1" sz="2800" u="sng">
                <a:solidFill>
                  <a:schemeClr val="hlink"/>
                </a:solidFill>
                <a:latin typeface="Times New Roman" pitchFamily="18" charset="0"/>
                <a:ea typeface="宋体" pitchFamily="2" charset="-122"/>
              </a:defRPr>
            </a:lvl9pPr>
          </a:lstStyle>
          <a:p>
            <a:pPr eaLnBrk="1" hangingPunct="1">
              <a:lnSpc>
                <a:spcPct val="115000"/>
              </a:lnSpc>
              <a:spcBef>
                <a:spcPct val="20000"/>
              </a:spcBef>
              <a:buFont typeface="Arial" pitchFamily="34" charset="0"/>
              <a:buNone/>
            </a:pPr>
            <a:r>
              <a:rPr kumimoji="0" lang="en-US" altLang="zh-CN" sz="2400" b="1" u="none" dirty="0">
                <a:solidFill>
                  <a:schemeClr val="tx1"/>
                </a:solidFill>
                <a:latin typeface="Century Gothic" pitchFamily="34" charset="0"/>
              </a:rPr>
              <a:t>Translate the sentences.</a:t>
            </a:r>
          </a:p>
          <a:p>
            <a:pPr eaLnBrk="1" hangingPunct="1">
              <a:lnSpc>
                <a:spcPct val="115000"/>
              </a:lnSpc>
              <a:spcBef>
                <a:spcPct val="20000"/>
              </a:spcBef>
              <a:buFont typeface="Arial" pitchFamily="34" charset="0"/>
              <a:buNone/>
            </a:pPr>
            <a:r>
              <a:rPr kumimoji="0" lang="en-US" altLang="zh-CN" sz="2400" u="none" dirty="0">
                <a:solidFill>
                  <a:schemeClr val="tx1"/>
                </a:solidFill>
                <a:latin typeface="Century Gothic" pitchFamily="34" charset="0"/>
              </a:rPr>
              <a:t>1. His observations gave rise to an </a:t>
            </a:r>
            <a:r>
              <a:rPr kumimoji="0" lang="en-US" altLang="zh-CN" sz="2400" b="1" u="none" dirty="0">
                <a:solidFill>
                  <a:schemeClr val="tx1"/>
                </a:solidFill>
                <a:latin typeface="Century Gothic" pitchFamily="34" charset="0"/>
              </a:rPr>
              <a:t>animated</a:t>
            </a:r>
            <a:r>
              <a:rPr kumimoji="0" lang="en-US" altLang="zh-CN" sz="2400" u="none" dirty="0">
                <a:solidFill>
                  <a:schemeClr val="tx1"/>
                </a:solidFill>
                <a:latin typeface="Century Gothic" pitchFamily="34" charset="0"/>
              </a:rPr>
              <a:t> and lively discussion.</a:t>
            </a:r>
          </a:p>
          <a:p>
            <a:pPr eaLnBrk="1" hangingPunct="1">
              <a:lnSpc>
                <a:spcPct val="115000"/>
              </a:lnSpc>
              <a:spcBef>
                <a:spcPct val="20000"/>
              </a:spcBef>
              <a:buFont typeface="Arial" pitchFamily="34" charset="0"/>
              <a:buNone/>
            </a:pPr>
            <a:r>
              <a:rPr kumimoji="0" lang="zh-CN" altLang="en-US" sz="2400" u="none" dirty="0">
                <a:solidFill>
                  <a:schemeClr val="accent1"/>
                </a:solidFill>
                <a:latin typeface="Century Gothic" pitchFamily="34" charset="0"/>
              </a:rPr>
              <a:t>	</a:t>
            </a:r>
            <a:r>
              <a:rPr kumimoji="0" lang="zh-CN" altLang="en-US" sz="2400" u="none" dirty="0">
                <a:solidFill>
                  <a:srgbClr val="0066CC"/>
                </a:solidFill>
                <a:latin typeface="Century Gothic" pitchFamily="34" charset="0"/>
                <a:ea typeface="黑体" pitchFamily="49" charset="-122"/>
              </a:rPr>
              <a:t>他的言论引起了一场气氛热烈而活跃的讨论。</a:t>
            </a:r>
          </a:p>
          <a:p>
            <a:pPr eaLnBrk="1" hangingPunct="1">
              <a:lnSpc>
                <a:spcPct val="115000"/>
              </a:lnSpc>
              <a:spcBef>
                <a:spcPct val="20000"/>
              </a:spcBef>
              <a:buFont typeface="Arial" pitchFamily="34" charset="0"/>
              <a:buNone/>
            </a:pPr>
            <a:r>
              <a:rPr kumimoji="0" lang="en-US" altLang="zh-CN" sz="2400" u="none" dirty="0">
                <a:solidFill>
                  <a:schemeClr val="tx1"/>
                </a:solidFill>
                <a:latin typeface="Century Gothic" pitchFamily="34" charset="0"/>
              </a:rPr>
              <a:t>2. </a:t>
            </a:r>
            <a:r>
              <a:rPr kumimoji="0" lang="zh-CN" altLang="en-US" sz="2400" u="none" dirty="0">
                <a:solidFill>
                  <a:schemeClr val="tx1"/>
                </a:solidFill>
                <a:latin typeface="Century Gothic" pitchFamily="34" charset="0"/>
                <a:ea typeface="黑体" pitchFamily="49" charset="-122"/>
              </a:rPr>
              <a:t>运动是唯一能让他充满活力的事情。</a:t>
            </a:r>
          </a:p>
          <a:p>
            <a:pPr eaLnBrk="1" hangingPunct="1">
              <a:lnSpc>
                <a:spcPct val="115000"/>
              </a:lnSpc>
              <a:spcBef>
                <a:spcPct val="20000"/>
              </a:spcBef>
              <a:buFont typeface="Arial" pitchFamily="34" charset="0"/>
              <a:buNone/>
            </a:pPr>
            <a:r>
              <a:rPr kumimoji="0" lang="zh-CN" altLang="en-US" sz="2400" u="none" dirty="0">
                <a:solidFill>
                  <a:schemeClr val="tx1"/>
                </a:solidFill>
                <a:latin typeface="Century Gothic" pitchFamily="34" charset="0"/>
              </a:rPr>
              <a:t>	</a:t>
            </a:r>
            <a:r>
              <a:rPr kumimoji="0" lang="en-US" altLang="zh-CN" sz="2400" u="none" dirty="0">
                <a:solidFill>
                  <a:srgbClr val="0066CC"/>
                </a:solidFill>
                <a:latin typeface="Century Gothic" pitchFamily="34" charset="0"/>
              </a:rPr>
              <a:t>Sport was the only thing that really </a:t>
            </a:r>
            <a:r>
              <a:rPr kumimoji="0" lang="en-US" altLang="zh-CN" sz="2400" b="1" u="none" dirty="0">
                <a:solidFill>
                  <a:srgbClr val="0066CC"/>
                </a:solidFill>
                <a:latin typeface="Century Gothic" pitchFamily="34" charset="0"/>
              </a:rPr>
              <a:t>animated</a:t>
            </a:r>
            <a:r>
              <a:rPr kumimoji="0" lang="en-US" altLang="zh-CN" sz="2400" u="none" dirty="0">
                <a:solidFill>
                  <a:srgbClr val="0066CC"/>
                </a:solidFill>
                <a:latin typeface="Century Gothic" pitchFamily="34" charset="0"/>
              </a:rPr>
              <a:t> him.</a:t>
            </a:r>
          </a:p>
          <a:p>
            <a:pPr eaLnBrk="1" hangingPunct="1">
              <a:lnSpc>
                <a:spcPct val="115000"/>
              </a:lnSpc>
              <a:spcBef>
                <a:spcPct val="20000"/>
              </a:spcBef>
              <a:buFont typeface="Arial" pitchFamily="34" charset="0"/>
              <a:buNone/>
            </a:pPr>
            <a:r>
              <a:rPr kumimoji="0" lang="en-US" altLang="zh-CN" sz="2400" u="none" dirty="0">
                <a:solidFill>
                  <a:schemeClr val="tx1"/>
                </a:solidFill>
                <a:latin typeface="Century Gothic" pitchFamily="34" charset="0"/>
              </a:rPr>
              <a:t>3. The </a:t>
            </a:r>
            <a:r>
              <a:rPr kumimoji="0" lang="en-US" altLang="zh-CN" sz="2400" b="1" u="none" dirty="0">
                <a:solidFill>
                  <a:schemeClr val="tx1"/>
                </a:solidFill>
                <a:latin typeface="Century Gothic" pitchFamily="34" charset="0"/>
              </a:rPr>
              <a:t>animation</a:t>
            </a:r>
            <a:r>
              <a:rPr kumimoji="0" lang="en-US" altLang="zh-CN" sz="2400" u="none" dirty="0">
                <a:solidFill>
                  <a:schemeClr val="tx1"/>
                </a:solidFill>
                <a:latin typeface="Century Gothic" pitchFamily="34" charset="0"/>
              </a:rPr>
              <a:t> of China made a great progress.</a:t>
            </a:r>
          </a:p>
          <a:p>
            <a:pPr eaLnBrk="1" hangingPunct="1">
              <a:lnSpc>
                <a:spcPct val="115000"/>
              </a:lnSpc>
              <a:spcBef>
                <a:spcPct val="20000"/>
              </a:spcBef>
              <a:buFont typeface="Arial" pitchFamily="34" charset="0"/>
              <a:buNone/>
            </a:pPr>
            <a:r>
              <a:rPr kumimoji="0" lang="zh-CN" altLang="en-US" sz="2400" u="none" dirty="0">
                <a:solidFill>
                  <a:schemeClr val="tx1"/>
                </a:solidFill>
                <a:latin typeface="Century Gothic" pitchFamily="34" charset="0"/>
              </a:rPr>
              <a:t>	</a:t>
            </a:r>
            <a:r>
              <a:rPr kumimoji="0" lang="zh-CN" altLang="en-US" sz="2400" u="none" dirty="0">
                <a:solidFill>
                  <a:srgbClr val="0066CC"/>
                </a:solidFill>
                <a:latin typeface="Century Gothic" pitchFamily="34" charset="0"/>
                <a:ea typeface="黑体" pitchFamily="49" charset="-122"/>
              </a:rPr>
              <a:t>中国的卡通片制作取得很大发展。</a:t>
            </a:r>
            <a:endParaRPr kumimoji="0" lang="en-US" altLang="zh-CN" sz="2400" u="none" dirty="0">
              <a:solidFill>
                <a:srgbClr val="0066CC"/>
              </a:solidFill>
              <a:latin typeface="Century Gothic" pitchFamily="34" charset="0"/>
              <a:ea typeface="黑体" pitchFamily="49" charset="-122"/>
            </a:endParaRPr>
          </a:p>
        </p:txBody>
      </p:sp>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pic>
        <p:nvPicPr>
          <p:cNvPr id="11" name="Picture 2"/>
          <p:cNvPicPr>
            <a:picLocks noChangeAspect="1" noChangeArrowheads="1"/>
          </p:cNvPicPr>
          <p:nvPr/>
        </p:nvPicPr>
        <p:blipFill>
          <a:blip r:embed="rId4" cstate="print"/>
          <a:srcRect/>
          <a:stretch>
            <a:fillRect/>
          </a:stretch>
        </p:blipFill>
        <p:spPr bwMode="auto">
          <a:xfrm>
            <a:off x="2195736" y="1819056"/>
            <a:ext cx="1440160" cy="469272"/>
          </a:xfrm>
          <a:prstGeom prst="rect">
            <a:avLst/>
          </a:prstGeom>
          <a:noFill/>
          <a:ln w="9525">
            <a:noFill/>
            <a:miter lim="800000"/>
            <a:headEnd/>
            <a:tailEnd/>
          </a:ln>
          <a:effectLst/>
        </p:spPr>
      </p:pic>
    </p:spTree>
    <p:extLst>
      <p:ext uri="{BB962C8B-B14F-4D97-AF65-F5344CB8AC3E}">
        <p14:creationId xmlns:p14="http://schemas.microsoft.com/office/powerpoint/2010/main" val="2622082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248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248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48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248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32480">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80">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24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232480"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30836" y="1628800"/>
            <a:ext cx="8256206" cy="5935366"/>
          </a:xfrm>
          <a:prstGeom prst="rect">
            <a:avLst/>
          </a:prstGeom>
          <a:noFill/>
          <a:ln>
            <a:miter lim="800000"/>
            <a:headEnd/>
            <a:tailEnd/>
          </a:ln>
        </p:spPr>
        <p:txBody>
          <a:bodyPr>
            <a:normAutofit/>
          </a:bodyPr>
          <a:lstStyle/>
          <a:p>
            <a:pPr algn="just">
              <a:lnSpc>
                <a:spcPct val="100000"/>
              </a:lnSpc>
              <a:spcBef>
                <a:spcPct val="15000"/>
              </a:spcBef>
              <a:buFont typeface="Arial" charset="0"/>
              <a:buNone/>
            </a:pPr>
            <a:r>
              <a:rPr lang="en-US" altLang="zh-CN" b="1" dirty="0" smtClean="0">
                <a:latin typeface="Times New Roman" panose="02020603050405020304" pitchFamily="18" charset="0"/>
                <a:cs typeface="Times New Roman" panose="02020603050405020304" pitchFamily="18" charset="0"/>
              </a:rPr>
              <a:t>scandalous</a:t>
            </a:r>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solidFill>
                  <a:srgbClr val="C00000"/>
                </a:solidFill>
                <a:latin typeface="Times New Roman" panose="02020603050405020304" pitchFamily="18" charset="0"/>
                <a:cs typeface="Times New Roman" panose="02020603050405020304" pitchFamily="18" charset="0"/>
              </a:rPr>
              <a:t>a.</a:t>
            </a:r>
            <a:r>
              <a:rPr lang="en-US" altLang="zh-CN" sz="2400" i="1" dirty="0" smtClean="0">
                <a:solidFill>
                  <a:schemeClr val="accent2"/>
                </a:solidFill>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sth</a:t>
            </a:r>
            <a:r>
              <a:rPr lang="en-US" altLang="zh-CN" sz="2400" dirty="0" smtClean="0">
                <a:latin typeface="Times New Roman" panose="02020603050405020304" pitchFamily="18" charset="0"/>
                <a:cs typeface="Times New Roman" panose="02020603050405020304" pitchFamily="18" charset="0"/>
              </a:rPr>
              <a:t>. that is scandalous is shocking because it involves immoral or dishonest </a:t>
            </a:r>
            <a:r>
              <a:rPr lang="en-US" altLang="zh-CN" sz="2400" dirty="0" err="1" smtClean="0">
                <a:latin typeface="Times New Roman" panose="02020603050405020304" pitchFamily="18" charset="0"/>
                <a:cs typeface="Times New Roman" panose="02020603050405020304" pitchFamily="18" charset="0"/>
              </a:rPr>
              <a:t>behaviour</a:t>
            </a: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solidFill>
                  <a:schemeClr val="hlink"/>
                </a:solidFill>
                <a:latin typeface="Times New Roman" panose="02020603050405020304" pitchFamily="18" charset="0"/>
                <a:cs typeface="Times New Roman" panose="02020603050405020304" pitchFamily="18" charset="0"/>
              </a:rPr>
              <a:t>丑恶的；可耻的</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pPr algn="just">
              <a:lnSpc>
                <a:spcPct val="100000"/>
              </a:lnSpc>
              <a:spcBef>
                <a:spcPct val="15000"/>
              </a:spcBef>
              <a:buFont typeface="Arial" charset="0"/>
              <a:buNone/>
            </a:pPr>
            <a:r>
              <a:rPr lang="en-US" altLang="zh-CN" sz="2400" i="1" dirty="0" smtClean="0">
                <a:latin typeface="Times New Roman" panose="02020603050405020304" pitchFamily="18" charset="0"/>
                <a:cs typeface="Times New Roman" panose="02020603050405020304" pitchFamily="18" charset="0"/>
              </a:rPr>
              <a:t>e.g. </a:t>
            </a:r>
          </a:p>
          <a:p>
            <a:pPr marL="360363" indent="-360363" algn="just">
              <a:lnSpc>
                <a:spcPct val="100000"/>
              </a:lnSpc>
              <a:spcBef>
                <a:spcPct val="15000"/>
              </a:spcBef>
              <a:buNone/>
            </a:pPr>
            <a:r>
              <a:rPr lang="en-US" altLang="zh-CN" sz="2400" dirty="0" smtClean="0">
                <a:latin typeface="Times New Roman" panose="02020603050405020304" pitchFamily="18" charset="0"/>
                <a:cs typeface="Times New Roman" panose="02020603050405020304" pitchFamily="18" charset="0"/>
              </a:rPr>
              <a:t>1. </a:t>
            </a:r>
            <a:r>
              <a:rPr lang="en-US" altLang="zh-CN" sz="2400" dirty="0">
                <a:latin typeface="Times New Roman" panose="02020603050405020304" pitchFamily="18" charset="0"/>
                <a:cs typeface="Times New Roman" panose="02020603050405020304" pitchFamily="18" charset="0"/>
              </a:rPr>
              <a:t>How in the world did he ever get mixed up in this </a:t>
            </a:r>
            <a:r>
              <a:rPr lang="en-US" altLang="zh-CN" sz="2400" b="1" dirty="0">
                <a:latin typeface="Times New Roman" panose="02020603050405020304" pitchFamily="18" charset="0"/>
                <a:cs typeface="Times New Roman" panose="02020603050405020304" pitchFamily="18" charset="0"/>
              </a:rPr>
              <a:t>scandalous </a:t>
            </a:r>
            <a:r>
              <a:rPr lang="en-US" altLang="zh-CN" sz="2400" dirty="0">
                <a:latin typeface="Times New Roman" panose="02020603050405020304" pitchFamily="18" charset="0"/>
                <a:cs typeface="Times New Roman" panose="02020603050405020304" pitchFamily="18" charset="0"/>
              </a:rPr>
              <a:t>affair?  </a:t>
            </a:r>
          </a:p>
          <a:p>
            <a:pPr algn="just">
              <a:lnSpc>
                <a:spcPct val="100000"/>
              </a:lnSpc>
              <a:spcBef>
                <a:spcPct val="15000"/>
              </a:spcBef>
              <a:buNone/>
            </a:pPr>
            <a:r>
              <a:rPr lang="zh-CN" altLang="en-US" sz="2400" dirty="0" smtClean="0">
                <a:solidFill>
                  <a:schemeClr val="hlink"/>
                </a:solidFill>
                <a:latin typeface="Times New Roman" panose="02020603050405020304" pitchFamily="18" charset="0"/>
                <a:cs typeface="Times New Roman" panose="02020603050405020304" pitchFamily="18" charset="0"/>
              </a:rPr>
              <a:t>     他</a:t>
            </a:r>
            <a:r>
              <a:rPr lang="zh-CN" altLang="en-US" sz="2400" dirty="0">
                <a:solidFill>
                  <a:schemeClr val="hlink"/>
                </a:solidFill>
                <a:latin typeface="Times New Roman" panose="02020603050405020304" pitchFamily="18" charset="0"/>
                <a:cs typeface="Times New Roman" panose="02020603050405020304" pitchFamily="18" charset="0"/>
              </a:rPr>
              <a:t>到底是怎样卷入到这件丑闻中去的？</a:t>
            </a:r>
            <a:endParaRPr lang="zh-CN" altLang="en-US" sz="2400" dirty="0">
              <a:latin typeface="Times New Roman" panose="02020603050405020304" pitchFamily="18" charset="0"/>
              <a:cs typeface="Times New Roman" panose="02020603050405020304" pitchFamily="18" charset="0"/>
            </a:endParaRPr>
          </a:p>
          <a:p>
            <a:pPr marL="360363" indent="-360363" algn="just">
              <a:lnSpc>
                <a:spcPct val="100000"/>
              </a:lnSpc>
              <a:spcBef>
                <a:spcPct val="15000"/>
              </a:spcBef>
              <a:buNone/>
            </a:pPr>
            <a:r>
              <a:rPr lang="en-US" altLang="zh-CN" sz="2400" dirty="0" smtClean="0">
                <a:latin typeface="Times New Roman" panose="02020603050405020304" pitchFamily="18" charset="0"/>
                <a:cs typeface="Times New Roman" panose="02020603050405020304" pitchFamily="18" charset="0"/>
              </a:rPr>
              <a:t>2. </a:t>
            </a:r>
            <a:r>
              <a:rPr lang="en-US" altLang="zh-CN" sz="2400" dirty="0">
                <a:latin typeface="Times New Roman" panose="02020603050405020304" pitchFamily="18" charset="0"/>
                <a:cs typeface="Times New Roman" panose="02020603050405020304" pitchFamily="18" charset="0"/>
              </a:rPr>
              <a:t>Isadora Duncan, the dancer from San Francisco, gloried in an enlightenment which others thought </a:t>
            </a:r>
            <a:r>
              <a:rPr lang="en-US" altLang="zh-CN" sz="2400" b="1" dirty="0">
                <a:latin typeface="Times New Roman" panose="02020603050405020304" pitchFamily="18" charset="0"/>
                <a:cs typeface="Times New Roman" panose="02020603050405020304" pitchFamily="18" charset="0"/>
              </a:rPr>
              <a:t>scandalous</a:t>
            </a:r>
            <a:r>
              <a:rPr lang="en-US" altLang="zh-CN" sz="2400" dirty="0">
                <a:latin typeface="Times New Roman" panose="02020603050405020304" pitchFamily="18" charset="0"/>
                <a:cs typeface="Times New Roman" panose="02020603050405020304" pitchFamily="18" charset="0"/>
              </a:rPr>
              <a:t>.  </a:t>
            </a:r>
          </a:p>
          <a:p>
            <a:pPr marL="360363" indent="-360363" algn="just">
              <a:lnSpc>
                <a:spcPct val="100000"/>
              </a:lnSpc>
              <a:spcBef>
                <a:spcPct val="15000"/>
              </a:spcBef>
              <a:buNone/>
            </a:pPr>
            <a:r>
              <a:rPr lang="zh-CN" altLang="en-US" sz="2400" dirty="0" smtClean="0">
                <a:solidFill>
                  <a:schemeClr val="hlink"/>
                </a:solidFill>
                <a:latin typeface="Times New Roman" panose="02020603050405020304" pitchFamily="18" charset="0"/>
                <a:cs typeface="Times New Roman" panose="02020603050405020304" pitchFamily="18" charset="0"/>
              </a:rPr>
              <a:t>    来自</a:t>
            </a:r>
            <a:r>
              <a:rPr lang="zh-CN" altLang="en-US" sz="2400" dirty="0">
                <a:solidFill>
                  <a:schemeClr val="hlink"/>
                </a:solidFill>
                <a:latin typeface="Times New Roman" panose="02020603050405020304" pitchFamily="18" charset="0"/>
                <a:cs typeface="Times New Roman" panose="02020603050405020304" pitchFamily="18" charset="0"/>
              </a:rPr>
              <a:t>旧金山的舞蹈家伊莎多拉</a:t>
            </a:r>
            <a:r>
              <a:rPr lang="en-US" altLang="zh-CN" sz="2400" dirty="0">
                <a:solidFill>
                  <a:schemeClr val="hlink"/>
                </a:solidFill>
                <a:latin typeface="Times New Roman" panose="02020603050405020304" pitchFamily="18" charset="0"/>
                <a:cs typeface="Times New Roman" panose="02020603050405020304" pitchFamily="18" charset="0"/>
              </a:rPr>
              <a:t>·</a:t>
            </a:r>
            <a:r>
              <a:rPr lang="zh-CN" altLang="en-US" sz="2400" dirty="0">
                <a:solidFill>
                  <a:schemeClr val="hlink"/>
                </a:solidFill>
                <a:latin typeface="Times New Roman" panose="02020603050405020304" pitchFamily="18" charset="0"/>
                <a:cs typeface="Times New Roman" panose="02020603050405020304" pitchFamily="18" charset="0"/>
              </a:rPr>
              <a:t>邓肯则醉心于别人认为</a:t>
            </a:r>
            <a:r>
              <a:rPr lang="zh-CN" altLang="en-US" sz="2400" dirty="0" smtClean="0">
                <a:solidFill>
                  <a:schemeClr val="hlink"/>
                </a:solidFill>
                <a:latin typeface="Times New Roman" panose="02020603050405020304" pitchFamily="18" charset="0"/>
                <a:cs typeface="Times New Roman" panose="02020603050405020304" pitchFamily="18" charset="0"/>
              </a:rPr>
              <a:t>丢脸   的</a:t>
            </a:r>
            <a:r>
              <a:rPr lang="zh-CN" altLang="en-US" sz="2400" dirty="0">
                <a:solidFill>
                  <a:schemeClr val="hlink"/>
                </a:solidFill>
                <a:latin typeface="Times New Roman" panose="02020603050405020304" pitchFamily="18" charset="0"/>
                <a:cs typeface="Times New Roman" panose="02020603050405020304" pitchFamily="18" charset="0"/>
              </a:rPr>
              <a:t>启蒙活动</a:t>
            </a:r>
            <a:r>
              <a:rPr lang="zh-CN" altLang="en-US" sz="2400" dirty="0" smtClean="0">
                <a:solidFill>
                  <a:schemeClr val="hlink"/>
                </a:solidFill>
                <a:latin typeface="Times New Roman" panose="02020603050405020304" pitchFamily="18" charset="0"/>
                <a:cs typeface="Times New Roman" panose="02020603050405020304" pitchFamily="18" charset="0"/>
              </a:rPr>
              <a:t>。</a:t>
            </a:r>
            <a:endParaRPr lang="en-US" altLang="zh-CN" sz="2400" b="1" dirty="0" smtClean="0">
              <a:solidFill>
                <a:schemeClr val="accent6">
                  <a:lumMod val="50000"/>
                </a:schemeClr>
              </a:solidFill>
              <a:latin typeface="Times New Roman" panose="02020603050405020304" pitchFamily="18" charset="0"/>
              <a:cs typeface="Times New Roman" panose="02020603050405020304" pitchFamily="18" charset="0"/>
            </a:endParaRPr>
          </a:p>
          <a:p>
            <a:pPr marL="1587" indent="0" algn="just">
              <a:lnSpc>
                <a:spcPct val="100000"/>
              </a:lnSpc>
              <a:spcBef>
                <a:spcPct val="15000"/>
              </a:spcBef>
              <a:buNone/>
            </a:pPr>
            <a:r>
              <a:rPr lang="en-US" altLang="zh-CN" sz="2400" b="1" dirty="0" smtClean="0">
                <a:solidFill>
                  <a:schemeClr val="accent6">
                    <a:lumMod val="50000"/>
                  </a:schemeClr>
                </a:solidFill>
                <a:latin typeface="Times New Roman" panose="02020603050405020304" pitchFamily="18" charset="0"/>
                <a:cs typeface="Times New Roman" panose="02020603050405020304" pitchFamily="18" charset="0"/>
              </a:rPr>
              <a:t>Word family: </a:t>
            </a:r>
            <a:r>
              <a:rPr lang="en-US" altLang="zh-CN" sz="2400" b="1" dirty="0" smtClean="0">
                <a:latin typeface="Times New Roman" panose="02020603050405020304" pitchFamily="18" charset="0"/>
                <a:cs typeface="Times New Roman" panose="02020603050405020304" pitchFamily="18" charset="0"/>
              </a:rPr>
              <a:t>scandal </a:t>
            </a:r>
            <a:r>
              <a:rPr lang="en-US" altLang="zh-CN" sz="2400" i="1" dirty="0" smtClean="0">
                <a:solidFill>
                  <a:srgbClr val="C00000"/>
                </a:solidFill>
                <a:latin typeface="Times New Roman" panose="02020603050405020304" pitchFamily="18" charset="0"/>
                <a:cs typeface="Times New Roman" panose="02020603050405020304" pitchFamily="18" charset="0"/>
              </a:rPr>
              <a:t>n.</a:t>
            </a:r>
            <a:endParaRPr lang="en-US" altLang="zh-CN" sz="2400" dirty="0" smtClean="0">
              <a:solidFill>
                <a:srgbClr val="C00000"/>
              </a:solidFill>
              <a:latin typeface="Times New Roman" panose="02020603050405020304" pitchFamily="18" charset="0"/>
              <a:cs typeface="Times New Roman" panose="02020603050405020304" pitchFamily="18" charset="0"/>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7170" name="Picture 2"/>
          <p:cNvPicPr>
            <a:picLocks noChangeAspect="1" noChangeArrowheads="1"/>
          </p:cNvPicPr>
          <p:nvPr/>
        </p:nvPicPr>
        <p:blipFill>
          <a:blip r:embed="rId2" cstate="print"/>
          <a:srcRect/>
          <a:stretch>
            <a:fillRect/>
          </a:stretch>
        </p:blipFill>
        <p:spPr bwMode="auto">
          <a:xfrm>
            <a:off x="2339752" y="1844824"/>
            <a:ext cx="1619250" cy="323850"/>
          </a:xfrm>
          <a:prstGeom prst="rect">
            <a:avLst/>
          </a:prstGeom>
          <a:noFill/>
          <a:ln w="9525">
            <a:noFill/>
            <a:miter lim="800000"/>
            <a:headEnd/>
            <a:tailEnd/>
          </a:ln>
          <a:effectLst/>
        </p:spPr>
      </p:pic>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290895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30836" y="1628800"/>
            <a:ext cx="8661644" cy="5935366"/>
          </a:xfrm>
          <a:prstGeom prst="rect">
            <a:avLst/>
          </a:prstGeom>
          <a:noFill/>
          <a:ln>
            <a:miter lim="800000"/>
            <a:headEnd/>
            <a:tailEnd/>
          </a:ln>
        </p:spPr>
        <p:txBody>
          <a:bodyPr>
            <a:normAutofit/>
          </a:bodyPr>
          <a:lstStyle/>
          <a:p>
            <a:pPr algn="just">
              <a:lnSpc>
                <a:spcPct val="100000"/>
              </a:lnSpc>
              <a:spcBef>
                <a:spcPct val="15000"/>
              </a:spcBef>
              <a:buFont typeface="Arial" charset="0"/>
              <a:buNone/>
            </a:pPr>
            <a:r>
              <a:rPr lang="en-US" altLang="zh-CN" b="1" dirty="0" smtClean="0">
                <a:latin typeface="Times New Roman" panose="02020603050405020304" pitchFamily="18" charset="0"/>
                <a:cs typeface="Times New Roman" panose="02020603050405020304" pitchFamily="18" charset="0"/>
              </a:rPr>
              <a:t>Scandal  </a:t>
            </a:r>
            <a:r>
              <a:rPr lang="en-US" altLang="zh-CN" b="1" i="1" dirty="0" smtClean="0">
                <a:latin typeface="Times New Roman" panose="02020603050405020304" pitchFamily="18" charset="0"/>
                <a:cs typeface="Times New Roman" panose="02020603050405020304" pitchFamily="18" charset="0"/>
              </a:rPr>
              <a:t>n.</a:t>
            </a:r>
            <a:endParaRPr lang="en-US" altLang="zh-CN" sz="2400" i="1" dirty="0" smtClean="0">
              <a:solidFill>
                <a:schemeClr val="hlink"/>
              </a:solidFill>
              <a:latin typeface="Times New Roman" panose="02020603050405020304" pitchFamily="18" charset="0"/>
              <a:cs typeface="Times New Roman" panose="02020603050405020304" pitchFamily="18" charset="0"/>
            </a:endParaRPr>
          </a:p>
          <a:p>
            <a:pPr algn="just">
              <a:lnSpc>
                <a:spcPct val="100000"/>
              </a:lnSpc>
              <a:spcBef>
                <a:spcPct val="15000"/>
              </a:spcBef>
              <a:buFont typeface="Arial" charset="0"/>
              <a:buNone/>
            </a:pPr>
            <a:r>
              <a:rPr lang="en-US" altLang="zh-CN" sz="3000" i="1" dirty="0" smtClean="0">
                <a:latin typeface="Times New Roman" panose="02020603050405020304" pitchFamily="18" charset="0"/>
                <a:cs typeface="Times New Roman" panose="02020603050405020304" pitchFamily="18" charset="0"/>
              </a:rPr>
              <a:t>e.g. </a:t>
            </a:r>
          </a:p>
          <a:p>
            <a:pPr marL="360363" indent="-360363">
              <a:lnSpc>
                <a:spcPct val="100000"/>
              </a:lnSpc>
              <a:spcBef>
                <a:spcPct val="15000"/>
              </a:spcBef>
              <a:buNone/>
            </a:pP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In </a:t>
            </a:r>
            <a:r>
              <a:rPr lang="en-US" altLang="zh-CN" sz="2400" dirty="0">
                <a:latin typeface="Times New Roman" panose="02020603050405020304" pitchFamily="18" charset="0"/>
                <a:cs typeface="Times New Roman" panose="02020603050405020304" pitchFamily="18" charset="0"/>
              </a:rPr>
              <a:t>a major college admissions </a:t>
            </a:r>
            <a:r>
              <a:rPr lang="en-US" altLang="zh-CN" sz="2400" b="1" dirty="0">
                <a:latin typeface="Times New Roman" panose="02020603050405020304" pitchFamily="18" charset="0"/>
                <a:cs typeface="Times New Roman" panose="02020603050405020304" pitchFamily="18" charset="0"/>
              </a:rPr>
              <a:t>scandal</a:t>
            </a:r>
            <a:r>
              <a:rPr lang="en-US" altLang="zh-CN" sz="2400" dirty="0">
                <a:latin typeface="Times New Roman" panose="02020603050405020304" pitchFamily="18" charset="0"/>
                <a:cs typeface="Times New Roman" panose="02020603050405020304" pitchFamily="18" charset="0"/>
              </a:rPr>
              <a:t> that </a:t>
            </a:r>
            <a:r>
              <a:rPr lang="en-US" altLang="zh-CN" sz="2400" dirty="0" smtClean="0">
                <a:latin typeface="Times New Roman" panose="02020603050405020304" pitchFamily="18" charset="0"/>
                <a:cs typeface="Times New Roman" panose="02020603050405020304" pitchFamily="18" charset="0"/>
              </a:rPr>
              <a:t>laid bare</a:t>
            </a:r>
            <a:r>
              <a:rPr lang="en-US" altLang="zh-CN" sz="2400" dirty="0">
                <a:latin typeface="Times New Roman" panose="02020603050405020304" pitchFamily="18" charset="0"/>
                <a:cs typeface="Times New Roman" panose="02020603050405020304" pitchFamily="18" charset="0"/>
              </a:rPr>
              <a:t> the </a:t>
            </a:r>
            <a:r>
              <a:rPr lang="en-US" altLang="zh-CN" sz="2400" dirty="0" smtClean="0">
                <a:latin typeface="Times New Roman" panose="02020603050405020304" pitchFamily="18" charset="0"/>
                <a:cs typeface="Times New Roman" panose="02020603050405020304" pitchFamily="18" charset="0"/>
              </a:rPr>
              <a:t>elaborate </a:t>
            </a:r>
            <a:r>
              <a:rPr lang="en-US" altLang="zh-CN" sz="2400" dirty="0">
                <a:latin typeface="Times New Roman" panose="02020603050405020304" pitchFamily="18" charset="0"/>
                <a:cs typeface="Times New Roman" panose="02020603050405020304" pitchFamily="18" charset="0"/>
              </a:rPr>
              <a:t>lengths some wealthy parents will go to get their children into competitive American universities, federal prosecutors charged 50 people on Tuesday in a brazen scheme to buy spots in the freshman classes at Yale, Stanford and other big name schools</a:t>
            </a:r>
            <a:r>
              <a:rPr lang="en-US" altLang="zh-CN" sz="2400" dirty="0" smtClean="0">
                <a:latin typeface="Times New Roman" panose="02020603050405020304" pitchFamily="18" charset="0"/>
                <a:cs typeface="Times New Roman" panose="02020603050405020304" pitchFamily="18" charset="0"/>
              </a:rPr>
              <a:t>.</a:t>
            </a:r>
          </a:p>
          <a:p>
            <a:pPr marL="360363" indent="-360363">
              <a:lnSpc>
                <a:spcPct val="100000"/>
              </a:lnSpc>
              <a:spcBef>
                <a:spcPct val="15000"/>
              </a:spcBef>
              <a:buNone/>
            </a:pPr>
            <a:r>
              <a:rPr lang="zh-CN" altLang="en-US" sz="2400" dirty="0" smtClean="0">
                <a:solidFill>
                  <a:schemeClr val="tx2"/>
                </a:solidFill>
                <a:latin typeface="Times New Roman" panose="02020603050405020304" pitchFamily="18" charset="0"/>
                <a:cs typeface="Times New Roman" panose="02020603050405020304" pitchFamily="18" charset="0"/>
              </a:rPr>
              <a:t>             在</a:t>
            </a:r>
            <a:r>
              <a:rPr lang="zh-CN" altLang="en-US" sz="2400" dirty="0">
                <a:solidFill>
                  <a:schemeClr val="tx2"/>
                </a:solidFill>
                <a:latin typeface="Times New Roman" panose="02020603050405020304" pitchFamily="18" charset="0"/>
                <a:cs typeface="Times New Roman" panose="02020603050405020304" pitchFamily="18" charset="0"/>
              </a:rPr>
              <a:t>一场重大高校招生丑闻中，联邦检察官周二对</a:t>
            </a:r>
            <a:r>
              <a:rPr lang="en-US" altLang="zh-CN" sz="2400" dirty="0">
                <a:solidFill>
                  <a:schemeClr val="tx2"/>
                </a:solidFill>
                <a:latin typeface="Times New Roman" panose="02020603050405020304" pitchFamily="18" charset="0"/>
                <a:cs typeface="Times New Roman" panose="02020603050405020304" pitchFamily="18" charset="0"/>
              </a:rPr>
              <a:t>50</a:t>
            </a:r>
            <a:r>
              <a:rPr lang="zh-CN" altLang="en-US" sz="2400" dirty="0">
                <a:solidFill>
                  <a:schemeClr val="tx2"/>
                </a:solidFill>
                <a:latin typeface="Times New Roman" panose="02020603050405020304" pitchFamily="18" charset="0"/>
                <a:cs typeface="Times New Roman" panose="02020603050405020304" pitchFamily="18" charset="0"/>
              </a:rPr>
              <a:t>人提出指控，他们涉嫌参与通过行贿“购买”耶鲁、斯坦福及其它名校新生入学资格的无耻骗局。丑闻揭露出，一些富人家长为让孩子进入有竞争力的美国名校可以如何不择手段。</a:t>
            </a:r>
            <a:endParaRPr lang="en-US" altLang="zh-CN" sz="2400" dirty="0" smtClean="0">
              <a:solidFill>
                <a:schemeClr val="tx2"/>
              </a:solidFill>
              <a:latin typeface="Times New Roman" panose="02020603050405020304" pitchFamily="18" charset="0"/>
              <a:cs typeface="Times New Roman" panose="02020603050405020304" pitchFamily="18" charset="0"/>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218293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30836" y="1628800"/>
            <a:ext cx="8479027" cy="5935366"/>
          </a:xfrm>
          <a:prstGeom prst="rect">
            <a:avLst/>
          </a:prstGeom>
          <a:noFill/>
          <a:ln>
            <a:miter lim="800000"/>
            <a:headEnd/>
            <a:tailEnd/>
          </a:ln>
        </p:spPr>
        <p:txBody>
          <a:bodyPr>
            <a:normAutofit/>
          </a:bodyPr>
          <a:lstStyle/>
          <a:p>
            <a:pPr algn="just">
              <a:lnSpc>
                <a:spcPct val="100000"/>
              </a:lnSpc>
              <a:spcBef>
                <a:spcPct val="15000"/>
              </a:spcBef>
              <a:buFont typeface="Arial" charset="0"/>
              <a:buNone/>
            </a:pPr>
            <a:r>
              <a:rPr lang="en-US" altLang="zh-CN" b="1" dirty="0" smtClean="0">
                <a:latin typeface="Times New Roman" panose="02020603050405020304" pitchFamily="18" charset="0"/>
                <a:cs typeface="Times New Roman" panose="02020603050405020304" pitchFamily="18" charset="0"/>
              </a:rPr>
              <a:t>Scandal  </a:t>
            </a:r>
            <a:r>
              <a:rPr lang="en-US" altLang="zh-CN" b="1" i="1" dirty="0" smtClean="0">
                <a:latin typeface="Times New Roman" panose="02020603050405020304" pitchFamily="18" charset="0"/>
                <a:cs typeface="Times New Roman" panose="02020603050405020304" pitchFamily="18" charset="0"/>
              </a:rPr>
              <a:t>n.</a:t>
            </a:r>
            <a:endParaRPr lang="en-US" altLang="zh-CN" sz="2400" i="1" dirty="0" smtClean="0">
              <a:solidFill>
                <a:schemeClr val="hlink"/>
              </a:solidFill>
              <a:latin typeface="Times New Roman" panose="02020603050405020304" pitchFamily="18" charset="0"/>
              <a:cs typeface="Times New Roman" panose="02020603050405020304" pitchFamily="18" charset="0"/>
            </a:endParaRPr>
          </a:p>
          <a:p>
            <a:pPr algn="just">
              <a:lnSpc>
                <a:spcPct val="100000"/>
              </a:lnSpc>
              <a:spcBef>
                <a:spcPct val="15000"/>
              </a:spcBef>
              <a:buFont typeface="Arial" charset="0"/>
              <a:buNone/>
            </a:pPr>
            <a:r>
              <a:rPr lang="en-US" altLang="zh-CN" sz="3000" i="1" dirty="0" smtClean="0">
                <a:latin typeface="Times New Roman" panose="02020603050405020304" pitchFamily="18" charset="0"/>
                <a:cs typeface="Times New Roman" panose="02020603050405020304" pitchFamily="18" charset="0"/>
              </a:rPr>
              <a:t>e.g. </a:t>
            </a:r>
          </a:p>
          <a:p>
            <a:pPr marL="360363" indent="-360363">
              <a:lnSpc>
                <a:spcPct val="100000"/>
              </a:lnSpc>
              <a:spcBef>
                <a:spcPct val="15000"/>
              </a:spcBef>
              <a:buNone/>
            </a:pPr>
            <a:r>
              <a:rPr lang="en-US" altLang="zh-CN" sz="2400" dirty="0" smtClean="0">
                <a:latin typeface="Times New Roman" panose="02020603050405020304" pitchFamily="18" charset="0"/>
                <a:cs typeface="Times New Roman" panose="02020603050405020304" pitchFamily="18" charset="0"/>
              </a:rPr>
              <a:t>          The </a:t>
            </a:r>
            <a:r>
              <a:rPr lang="en-US" altLang="zh-CN" sz="2400" b="1" dirty="0">
                <a:latin typeface="Times New Roman" panose="02020603050405020304" pitchFamily="18" charset="0"/>
                <a:cs typeface="Times New Roman" panose="02020603050405020304" pitchFamily="18" charset="0"/>
              </a:rPr>
              <a:t>scandal</a:t>
            </a:r>
            <a:r>
              <a:rPr lang="en-US" altLang="zh-CN" sz="2400" dirty="0">
                <a:latin typeface="Times New Roman" panose="02020603050405020304" pitchFamily="18" charset="0"/>
                <a:cs typeface="Times New Roman" panose="02020603050405020304" pitchFamily="18" charset="0"/>
              </a:rPr>
              <a:t> is certain to inflame longstanding complaints that children of </a:t>
            </a:r>
            <a:r>
              <a:rPr lang="en-US" altLang="zh-CN" sz="2400" dirty="0" smtClean="0">
                <a:latin typeface="Times New Roman" panose="02020603050405020304" pitchFamily="18" charset="0"/>
                <a:cs typeface="Times New Roman" panose="02020603050405020304" pitchFamily="18" charset="0"/>
              </a:rPr>
              <a:t>the wealthy </a:t>
            </a:r>
            <a:r>
              <a:rPr lang="en-US" altLang="zh-CN" sz="2400" dirty="0">
                <a:latin typeface="Times New Roman" panose="02020603050405020304" pitchFamily="18" charset="0"/>
                <a:cs typeface="Times New Roman" panose="02020603050405020304" pitchFamily="18" charset="0"/>
              </a:rPr>
              <a:t>and well-connected have the inside track in college admissions </a:t>
            </a:r>
            <a:r>
              <a:rPr lang="en-US" altLang="zh-CN" sz="2400" dirty="0" smtClean="0">
                <a:latin typeface="Times New Roman" panose="02020603050405020304" pitchFamily="18" charset="0"/>
                <a:cs typeface="Times New Roman" panose="02020603050405020304" pitchFamily="18" charset="0"/>
              </a:rPr>
              <a:t>— sometimes </a:t>
            </a:r>
            <a:r>
              <a:rPr lang="en-US" altLang="zh-CN" sz="2400" dirty="0">
                <a:latin typeface="Times New Roman" panose="02020603050405020304" pitchFamily="18" charset="0"/>
                <a:cs typeface="Times New Roman" panose="02020603050405020304" pitchFamily="18" charset="0"/>
              </a:rPr>
              <a:t>through big, timely donations from their parents — and </a:t>
            </a:r>
            <a:r>
              <a:rPr lang="en-US" altLang="zh-CN" sz="2400" dirty="0" smtClean="0">
                <a:latin typeface="Times New Roman" panose="02020603050405020304" pitchFamily="18" charset="0"/>
                <a:cs typeface="Times New Roman" panose="02020603050405020304" pitchFamily="18" charset="0"/>
              </a:rPr>
              <a:t>that privilege </a:t>
            </a:r>
            <a:r>
              <a:rPr lang="en-US" altLang="zh-CN" sz="2400" dirty="0">
                <a:latin typeface="Times New Roman" panose="02020603050405020304" pitchFamily="18" charset="0"/>
                <a:cs typeface="Times New Roman" panose="02020603050405020304" pitchFamily="18" charset="0"/>
              </a:rPr>
              <a:t>begets privilege.</a:t>
            </a:r>
            <a:endParaRPr lang="en-US" altLang="zh-CN" sz="2400" dirty="0" smtClean="0">
              <a:latin typeface="Times New Roman" panose="02020603050405020304" pitchFamily="18" charset="0"/>
              <a:cs typeface="Times New Roman" panose="02020603050405020304" pitchFamily="18" charset="0"/>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
        <p:nvSpPr>
          <p:cNvPr id="2" name="矩形 1"/>
          <p:cNvSpPr/>
          <p:nvPr/>
        </p:nvSpPr>
        <p:spPr>
          <a:xfrm>
            <a:off x="611560" y="4941168"/>
            <a:ext cx="7992888" cy="1569660"/>
          </a:xfrm>
          <a:prstGeom prst="rect">
            <a:avLst/>
          </a:prstGeom>
        </p:spPr>
        <p:txBody>
          <a:bodyPr wrap="square">
            <a:spAutoFit/>
          </a:bodyPr>
          <a:lstStyle/>
          <a:p>
            <a:r>
              <a:rPr lang="zh-CN" altLang="en-US" sz="2400" dirty="0" smtClean="0">
                <a:solidFill>
                  <a:srgbClr val="404040"/>
                </a:solidFill>
                <a:latin typeface="-apple-system"/>
              </a:rPr>
              <a:t>    美国</a:t>
            </a:r>
            <a:r>
              <a:rPr lang="zh-CN" altLang="en-US" sz="2400" dirty="0">
                <a:solidFill>
                  <a:srgbClr val="404040"/>
                </a:solidFill>
                <a:latin typeface="-apple-system"/>
              </a:rPr>
              <a:t>公众长期以来都对富裕子弟或是人脉深厚家庭子女就读名牌大学颇多抱怨，认为他们在入学时要么通过暗箱操作，要么靠家人给大学捐一大笔钱，轻松跨过高高的名校门槛。</a:t>
            </a:r>
            <a:endParaRPr lang="zh-CN" altLang="en-US" sz="2400" dirty="0"/>
          </a:p>
        </p:txBody>
      </p:sp>
    </p:spTree>
    <p:extLst>
      <p:ext uri="{BB962C8B-B14F-4D97-AF65-F5344CB8AC3E}">
        <p14:creationId xmlns:p14="http://schemas.microsoft.com/office/powerpoint/2010/main" val="46348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07504" y="1749376"/>
            <a:ext cx="8671978" cy="5935366"/>
          </a:xfrm>
          <a:prstGeom prst="rect">
            <a:avLst/>
          </a:prstGeom>
          <a:noFill/>
          <a:ln>
            <a:miter lim="800000"/>
            <a:headEnd/>
            <a:tailEnd/>
          </a:ln>
        </p:spPr>
        <p:txBody>
          <a:bodyPr>
            <a:normAutofit/>
          </a:bodyPr>
          <a:lstStyle/>
          <a:p>
            <a:pPr algn="just">
              <a:lnSpc>
                <a:spcPct val="100000"/>
              </a:lnSpc>
              <a:spcBef>
                <a:spcPct val="15000"/>
              </a:spcBef>
              <a:buFont typeface="Arial" charset="0"/>
              <a:buNone/>
            </a:pPr>
            <a:r>
              <a:rPr lang="en-US" altLang="zh-CN" b="1" dirty="0" smtClean="0">
                <a:latin typeface="Times New Roman" panose="02020603050405020304" pitchFamily="18" charset="0"/>
                <a:cs typeface="Times New Roman" panose="02020603050405020304" pitchFamily="18" charset="0"/>
              </a:rPr>
              <a:t>Scandal  </a:t>
            </a:r>
            <a:r>
              <a:rPr lang="en-US" altLang="zh-CN" b="1" i="1" dirty="0" smtClean="0">
                <a:latin typeface="Times New Roman" panose="02020603050405020304" pitchFamily="18" charset="0"/>
                <a:cs typeface="Times New Roman" panose="02020603050405020304" pitchFamily="18" charset="0"/>
              </a:rPr>
              <a:t>n.</a:t>
            </a:r>
            <a:endParaRPr lang="en-US" altLang="zh-CN" sz="2400" i="1" dirty="0" smtClean="0">
              <a:solidFill>
                <a:schemeClr val="hlink"/>
              </a:solidFill>
              <a:latin typeface="Times New Roman" panose="02020603050405020304" pitchFamily="18" charset="0"/>
              <a:cs typeface="Times New Roman" panose="02020603050405020304" pitchFamily="18" charset="0"/>
            </a:endParaRPr>
          </a:p>
          <a:p>
            <a:pPr algn="just">
              <a:lnSpc>
                <a:spcPct val="100000"/>
              </a:lnSpc>
              <a:spcBef>
                <a:spcPct val="15000"/>
              </a:spcBef>
              <a:buFont typeface="Arial" charset="0"/>
              <a:buNone/>
            </a:pPr>
            <a:r>
              <a:rPr lang="en-US" altLang="zh-CN" sz="2400" i="1" dirty="0" smtClean="0">
                <a:latin typeface="Times New Roman" panose="02020603050405020304" pitchFamily="18" charset="0"/>
                <a:cs typeface="Times New Roman" panose="02020603050405020304" pitchFamily="18" charset="0"/>
              </a:rPr>
              <a:t>e.g. </a:t>
            </a:r>
          </a:p>
          <a:p>
            <a:pPr marL="360363" indent="-360363" algn="just">
              <a:lnSpc>
                <a:spcPct val="100000"/>
              </a:lnSpc>
              <a:spcBef>
                <a:spcPct val="15000"/>
              </a:spcBef>
              <a:buNone/>
            </a:pPr>
            <a:r>
              <a:rPr lang="en-US" altLang="zh-CN" sz="2400" dirty="0" smtClean="0">
                <a:latin typeface="Times New Roman" panose="02020603050405020304" pitchFamily="18" charset="0"/>
                <a:cs typeface="Times New Roman" panose="02020603050405020304" pitchFamily="18" charset="0"/>
              </a:rPr>
              <a:t>               </a:t>
            </a:r>
          </a:p>
          <a:p>
            <a:pPr marL="360363" indent="-360363" algn="just">
              <a:lnSpc>
                <a:spcPct val="100000"/>
              </a:lnSpc>
              <a:spcBef>
                <a:spcPct val="15000"/>
              </a:spcBef>
              <a:buNone/>
            </a:pPr>
            <a:endParaRPr lang="en-US" altLang="zh-CN" sz="2400" dirty="0">
              <a:latin typeface="Times New Roman" panose="02020603050405020304" pitchFamily="18" charset="0"/>
              <a:cs typeface="Times New Roman" panose="02020603050405020304" pitchFamily="18" charset="0"/>
            </a:endParaRPr>
          </a:p>
          <a:p>
            <a:pPr marL="360363" indent="-360363" algn="just">
              <a:lnSpc>
                <a:spcPct val="100000"/>
              </a:lnSpc>
              <a:spcBef>
                <a:spcPct val="15000"/>
              </a:spcBef>
              <a:buNone/>
            </a:pPr>
            <a:endParaRPr lang="en-US" altLang="zh-CN" sz="2400" dirty="0" smtClean="0">
              <a:latin typeface="Times New Roman" panose="02020603050405020304" pitchFamily="18" charset="0"/>
              <a:cs typeface="Times New Roman" panose="02020603050405020304" pitchFamily="18" charset="0"/>
            </a:endParaRPr>
          </a:p>
          <a:p>
            <a:pPr marL="360363" indent="-360363" algn="just">
              <a:lnSpc>
                <a:spcPct val="100000"/>
              </a:lnSpc>
              <a:spcBef>
                <a:spcPct val="15000"/>
              </a:spcBef>
              <a:buNone/>
            </a:pPr>
            <a:endParaRPr lang="en-US" altLang="zh-CN" sz="2400" dirty="0">
              <a:latin typeface="Times New Roman" panose="02020603050405020304" pitchFamily="18" charset="0"/>
              <a:cs typeface="Times New Roman" panose="02020603050405020304" pitchFamily="18" charset="0"/>
            </a:endParaRPr>
          </a:p>
          <a:p>
            <a:pPr marL="360363" indent="-360363" algn="just">
              <a:lnSpc>
                <a:spcPct val="100000"/>
              </a:lnSpc>
              <a:spcBef>
                <a:spcPct val="15000"/>
              </a:spcBef>
              <a:buNone/>
            </a:pPr>
            <a:r>
              <a:rPr lang="en-US" altLang="zh-CN" sz="2400" dirty="0" smtClean="0">
                <a:latin typeface="Times New Roman" panose="02020603050405020304" pitchFamily="18" charset="0"/>
                <a:cs typeface="Times New Roman" panose="02020603050405020304" pitchFamily="18" charset="0"/>
              </a:rPr>
              <a:t>         A </a:t>
            </a:r>
            <a:r>
              <a:rPr lang="en-US" altLang="zh-CN" sz="2400" dirty="0">
                <a:latin typeface="Times New Roman" panose="02020603050405020304" pitchFamily="18" charset="0"/>
                <a:cs typeface="Times New Roman" panose="02020603050405020304" pitchFamily="18" charset="0"/>
              </a:rPr>
              <a:t>number of colleges moved quickly to fire or suspend the coaches and </a:t>
            </a:r>
            <a:r>
              <a:rPr lang="en-US" altLang="zh-CN" sz="2400" dirty="0" smtClean="0">
                <a:latin typeface="Times New Roman" panose="02020603050405020304" pitchFamily="18" charset="0"/>
                <a:cs typeface="Times New Roman" panose="02020603050405020304" pitchFamily="18" charset="0"/>
              </a:rPr>
              <a:t>distance themselves </a:t>
            </a:r>
            <a:r>
              <a:rPr lang="en-US" altLang="zh-CN" sz="2400" dirty="0">
                <a:latin typeface="Times New Roman" panose="02020603050405020304" pitchFamily="18" charset="0"/>
                <a:cs typeface="Times New Roman" panose="02020603050405020304" pitchFamily="18" charset="0"/>
              </a:rPr>
              <a:t>from the scandal, portraying themselves as victims. Stanford </a:t>
            </a:r>
            <a:r>
              <a:rPr lang="en-US" altLang="zh-CN" sz="2400" dirty="0" smtClean="0">
                <a:latin typeface="Times New Roman" panose="02020603050405020304" pitchFamily="18" charset="0"/>
                <a:cs typeface="Times New Roman" panose="02020603050405020304" pitchFamily="18" charset="0"/>
              </a:rPr>
              <a:t>fired the </a:t>
            </a:r>
            <a:r>
              <a:rPr lang="en-US" altLang="zh-CN" sz="2400" dirty="0">
                <a:latin typeface="Times New Roman" panose="02020603050405020304" pitchFamily="18" charset="0"/>
                <a:cs typeface="Times New Roman" panose="02020603050405020304" pitchFamily="18" charset="0"/>
              </a:rPr>
              <a:t>sailing coach, and USC dropped of its water polo coach and an </a:t>
            </a:r>
            <a:r>
              <a:rPr lang="en-US" altLang="zh-CN" sz="2400" dirty="0" smtClean="0">
                <a:latin typeface="Times New Roman" panose="02020603050405020304" pitchFamily="18" charset="0"/>
                <a:cs typeface="Times New Roman" panose="02020603050405020304" pitchFamily="18" charset="0"/>
              </a:rPr>
              <a:t>athletic administrator</a:t>
            </a:r>
            <a:r>
              <a:rPr lang="en-US" altLang="zh-CN" sz="2400" dirty="0">
                <a:latin typeface="Times New Roman" panose="02020603050405020304" pitchFamily="18" charset="0"/>
                <a:cs typeface="Times New Roman" panose="02020603050405020304" pitchFamily="18" charset="0"/>
              </a:rPr>
              <a:t>. UCLA suspended its soccer coach, and Wake Forest did the </a:t>
            </a:r>
            <a:r>
              <a:rPr lang="en-US" altLang="zh-CN" sz="2400" dirty="0" smtClean="0">
                <a:latin typeface="Times New Roman" panose="02020603050405020304" pitchFamily="18" charset="0"/>
                <a:cs typeface="Times New Roman" panose="02020603050405020304" pitchFamily="18" charset="0"/>
              </a:rPr>
              <a:t>same with </a:t>
            </a:r>
            <a:r>
              <a:rPr lang="en-US" altLang="zh-CN" sz="2400" dirty="0">
                <a:latin typeface="Times New Roman" panose="02020603050405020304" pitchFamily="18" charset="0"/>
                <a:cs typeface="Times New Roman" panose="02020603050405020304" pitchFamily="18" charset="0"/>
              </a:rPr>
              <a:t>its volleyball coach.</a:t>
            </a:r>
          </a:p>
          <a:p>
            <a:pPr marL="360363" indent="-360363" algn="just">
              <a:lnSpc>
                <a:spcPct val="100000"/>
              </a:lnSpc>
              <a:spcBef>
                <a:spcPct val="15000"/>
              </a:spcBef>
              <a:buNone/>
            </a:pPr>
            <a:endParaRPr lang="en-US" altLang="zh-CN" sz="2400" dirty="0">
              <a:latin typeface="Times New Roman" panose="02020603050405020304" pitchFamily="18" charset="0"/>
              <a:cs typeface="Times New Roman" panose="02020603050405020304" pitchFamily="18" charset="0"/>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
        <p:nvSpPr>
          <p:cNvPr id="2" name="矩形 1"/>
          <p:cNvSpPr/>
          <p:nvPr/>
        </p:nvSpPr>
        <p:spPr>
          <a:xfrm>
            <a:off x="374648" y="2492896"/>
            <a:ext cx="8589840" cy="1938992"/>
          </a:xfrm>
          <a:prstGeom prst="rect">
            <a:avLst/>
          </a:prstGeom>
        </p:spPr>
        <p:txBody>
          <a:bodyPr wrap="square">
            <a:spAutoFit/>
          </a:bodyPr>
          <a:lstStyle/>
          <a:p>
            <a:r>
              <a:rPr lang="zh-CN" altLang="en-US"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被</a:t>
            </a:r>
            <a:r>
              <a:rPr lang="zh-CN" altLang="en-US" sz="2400" dirty="0">
                <a:latin typeface="Times New Roman" panose="02020603050405020304" pitchFamily="18" charset="0"/>
                <a:cs typeface="Times New Roman" panose="02020603050405020304" pitchFamily="18" charset="0"/>
              </a:rPr>
              <a:t>点名的一些大学为了与丑闻撇清关系，迅速采取行动，解雇教练或者给予停职处罚，把自己描绘成受害者。斯坦福大学解雇了帆船教练，南加州大学解雇了水球教练和一名体育管理人员。加州大学洛杉矶分校暂停了足球教练的职务，维克森林大学也暂停了排球教练的职务。</a:t>
            </a:r>
            <a:endParaRPr lang="zh-CN" altLang="en-US" sz="2400" dirty="0"/>
          </a:p>
        </p:txBody>
      </p:sp>
    </p:spTree>
    <p:extLst>
      <p:ext uri="{BB962C8B-B14F-4D97-AF65-F5344CB8AC3E}">
        <p14:creationId xmlns:p14="http://schemas.microsoft.com/office/powerpoint/2010/main" val="318516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1000"/>
                                        <p:tgtEl>
                                          <p:spTgt spid="7">
                                            <p:bg/>
                                          </p:spTgt>
                                        </p:tgtEl>
                                      </p:cBhvr>
                                    </p:animEffect>
                                    <p:anim calcmode="lin" valueType="num">
                                      <p:cBhvr>
                                        <p:cTn id="8" dur="1000" fill="hold"/>
                                        <p:tgtEl>
                                          <p:spTgt spid="7">
                                            <p:bg/>
                                          </p:spTgt>
                                        </p:tgtEl>
                                        <p:attrNameLst>
                                          <p:attrName>ppt_x</p:attrName>
                                        </p:attrNameLst>
                                      </p:cBhvr>
                                      <p:tavLst>
                                        <p:tav tm="0">
                                          <p:val>
                                            <p:strVal val="#ppt_x"/>
                                          </p:val>
                                        </p:tav>
                                        <p:tav tm="100000">
                                          <p:val>
                                            <p:strVal val="#ppt_x"/>
                                          </p:val>
                                        </p:tav>
                                      </p:tavLst>
                                    </p:anim>
                                    <p:anim calcmode="lin" valueType="num">
                                      <p:cBhvr>
                                        <p:cTn id="9" dur="1000" fill="hold"/>
                                        <p:tgtEl>
                                          <p:spTgt spid="7">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1000"/>
                                        <p:tgtEl>
                                          <p:spTgt spid="7">
                                            <p:txEl>
                                              <p:pRg st="6" end="6"/>
                                            </p:txEl>
                                          </p:spTgt>
                                        </p:tgtEl>
                                      </p:cBhvr>
                                    </p:animEffect>
                                    <p:anim calcmode="lin" valueType="num">
                                      <p:cBhvr>
                                        <p:cTn id="2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7"/>
          <p:cNvSpPr>
            <a:spLocks noGrp="1"/>
          </p:cNvSpPr>
          <p:nvPr>
            <p:ph type="title" idx="4294967295"/>
          </p:nvPr>
        </p:nvSpPr>
        <p:spPr>
          <a:xfrm>
            <a:off x="354620" y="1469182"/>
            <a:ext cx="4105275" cy="831850"/>
          </a:xfrm>
        </p:spPr>
        <p:txBody>
          <a:bodyPr>
            <a:normAutofit/>
          </a:bodyPr>
          <a:lstStyle/>
          <a:p>
            <a:pPr algn="l" eaLnBrk="1" hangingPunct="1"/>
            <a:r>
              <a:rPr lang="en-US" altLang="zh-CN" sz="3200" b="1" dirty="0" smtClean="0"/>
              <a:t>sniff</a:t>
            </a:r>
            <a:endParaRPr lang="en-US" altLang="zh-CN" sz="3200" b="1" i="1" dirty="0" smtClean="0"/>
          </a:p>
        </p:txBody>
      </p:sp>
      <p:sp>
        <p:nvSpPr>
          <p:cNvPr id="232477" name="Rectangle 29"/>
          <p:cNvSpPr>
            <a:spLocks noChangeArrowheads="1"/>
          </p:cNvSpPr>
          <p:nvPr/>
        </p:nvSpPr>
        <p:spPr bwMode="auto">
          <a:xfrm>
            <a:off x="1331640" y="1700808"/>
            <a:ext cx="727280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marL="360363" indent="-360363" eaLnBrk="1" hangingPunct="1">
              <a:spcBef>
                <a:spcPct val="0"/>
              </a:spcBef>
            </a:pPr>
            <a:r>
              <a:rPr kumimoji="0" lang="en-US" altLang="zh-CN" sz="2400" i="1" u="none" dirty="0">
                <a:solidFill>
                  <a:schemeClr val="tx1"/>
                </a:solidFill>
                <a:latin typeface="Century Gothic" pitchFamily="34" charset="0"/>
              </a:rPr>
              <a:t>v.</a:t>
            </a:r>
            <a:r>
              <a:rPr kumimoji="0" lang="en-US" altLang="zh-CN" sz="2400" u="none" dirty="0">
                <a:solidFill>
                  <a:schemeClr val="tx1"/>
                </a:solidFill>
                <a:latin typeface="Century Gothic" pitchFamily="34" charset="0"/>
              </a:rPr>
              <a:t> to criticize </a:t>
            </a:r>
            <a:r>
              <a:rPr kumimoji="0" lang="en-US" altLang="zh-CN" sz="2400" u="none" dirty="0" err="1">
                <a:solidFill>
                  <a:schemeClr val="tx1"/>
                </a:solidFill>
                <a:latin typeface="Century Gothic" pitchFamily="34" charset="0"/>
              </a:rPr>
              <a:t>sth</a:t>
            </a:r>
            <a:r>
              <a:rPr kumimoji="0" lang="en-US" altLang="zh-CN" sz="2400" u="none" dirty="0">
                <a:solidFill>
                  <a:schemeClr val="tx1"/>
                </a:solidFill>
                <a:latin typeface="Century Gothic" pitchFamily="34" charset="0"/>
              </a:rPr>
              <a:t>., or to suggest is not good enough for </a:t>
            </a:r>
            <a:r>
              <a:rPr kumimoji="0" lang="en-US" altLang="zh-CN" sz="2400" u="none" dirty="0" smtClean="0">
                <a:solidFill>
                  <a:schemeClr val="tx1"/>
                </a:solidFill>
                <a:latin typeface="Century Gothic" pitchFamily="34" charset="0"/>
              </a:rPr>
              <a:t>you    </a:t>
            </a:r>
            <a:r>
              <a:rPr kumimoji="0" lang="zh-CN" altLang="en-US" sz="2400" u="none" dirty="0" smtClean="0">
                <a:solidFill>
                  <a:schemeClr val="tx1"/>
                </a:solidFill>
                <a:latin typeface="Century Gothic" pitchFamily="34" charset="0"/>
              </a:rPr>
              <a:t>对</a:t>
            </a:r>
            <a:r>
              <a:rPr kumimoji="0" lang="en-US" altLang="zh-CN" sz="2400" u="none" dirty="0">
                <a:solidFill>
                  <a:srgbClr val="0000FF"/>
                </a:solidFill>
                <a:latin typeface="Century Gothic" pitchFamily="34" charset="0"/>
              </a:rPr>
              <a:t>…</a:t>
            </a:r>
            <a:r>
              <a:rPr kumimoji="0" lang="zh-CN" altLang="en-US" sz="2400" u="none" dirty="0">
                <a:solidFill>
                  <a:srgbClr val="0000FF"/>
                </a:solidFill>
                <a:latin typeface="Century Gothic" pitchFamily="34" charset="0"/>
              </a:rPr>
              <a:t>嗤之以鼻；轻蔑地批评</a:t>
            </a:r>
          </a:p>
          <a:p>
            <a:pPr marL="360363" indent="-360363" eaLnBrk="1" hangingPunct="1">
              <a:spcBef>
                <a:spcPct val="0"/>
              </a:spcBef>
            </a:pPr>
            <a:endParaRPr kumimoji="0" lang="en-US" altLang="zh-CN" sz="2400" u="none" dirty="0">
              <a:solidFill>
                <a:schemeClr val="tx1"/>
              </a:solidFill>
              <a:latin typeface="Century Gothic" pitchFamily="34" charset="0"/>
            </a:endParaRPr>
          </a:p>
        </p:txBody>
      </p:sp>
      <p:sp>
        <p:nvSpPr>
          <p:cNvPr id="232478" name="Text Box 30"/>
          <p:cNvSpPr txBox="1">
            <a:spLocks noChangeArrowheads="1"/>
          </p:cNvSpPr>
          <p:nvPr/>
        </p:nvSpPr>
        <p:spPr bwMode="auto">
          <a:xfrm>
            <a:off x="563860" y="3548063"/>
            <a:ext cx="8229600" cy="297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Tx/>
              <a:buAutoNum type="arabicPeriod"/>
            </a:pPr>
            <a:r>
              <a:rPr kumimoji="0" lang="en-US" altLang="zh-CN" sz="2400" u="none" dirty="0">
                <a:solidFill>
                  <a:schemeClr val="tx1"/>
                </a:solidFill>
                <a:latin typeface="Century Gothic" pitchFamily="34" charset="0"/>
              </a:rPr>
              <a:t>You should not refuse such a good offer.</a:t>
            </a:r>
          </a:p>
          <a:p>
            <a:pPr eaLnBrk="1" hangingPunct="1">
              <a:lnSpc>
                <a:spcPct val="120000"/>
              </a:lnSpc>
              <a:spcBef>
                <a:spcPct val="20000"/>
              </a:spcBef>
            </a:pPr>
            <a:r>
              <a:rPr kumimoji="0" lang="en-US" altLang="zh-CN" sz="2400" u="none" dirty="0">
                <a:solidFill>
                  <a:schemeClr val="tx1"/>
                </a:solidFill>
                <a:latin typeface="Century Gothic" pitchFamily="34" charset="0"/>
              </a:rPr>
              <a:t>	You should not _________________________________.</a:t>
            </a:r>
          </a:p>
          <a:p>
            <a:pPr eaLnBrk="1" hangingPunct="1">
              <a:lnSpc>
                <a:spcPct val="120000"/>
              </a:lnSpc>
              <a:spcBef>
                <a:spcPct val="20000"/>
              </a:spcBef>
            </a:pPr>
            <a:r>
              <a:rPr kumimoji="0" lang="en-US" altLang="zh-CN" sz="2400" u="none" dirty="0">
                <a:solidFill>
                  <a:schemeClr val="tx1"/>
                </a:solidFill>
                <a:latin typeface="Century Gothic" pitchFamily="34" charset="0"/>
              </a:rPr>
              <a:t>2. If I were you, I’d take the job. A salary like that is good enough to consider.</a:t>
            </a:r>
          </a:p>
          <a:p>
            <a:pPr eaLnBrk="1" hangingPunct="1">
              <a:lnSpc>
                <a:spcPct val="120000"/>
              </a:lnSpc>
              <a:spcBef>
                <a:spcPct val="20000"/>
              </a:spcBef>
            </a:pPr>
            <a:r>
              <a:rPr kumimoji="0" lang="en-US" altLang="zh-CN" sz="2400" u="none" dirty="0">
                <a:solidFill>
                  <a:schemeClr val="tx1"/>
                </a:solidFill>
                <a:latin typeface="Century Gothic" pitchFamily="34" charset="0"/>
              </a:rPr>
              <a:t>	If I were you, I’d take the job. _____________________</a:t>
            </a:r>
            <a:br>
              <a:rPr kumimoji="0" lang="en-US" altLang="zh-CN" sz="2400" u="none" dirty="0">
                <a:solidFill>
                  <a:schemeClr val="tx1"/>
                </a:solidFill>
                <a:latin typeface="Century Gothic" pitchFamily="34" charset="0"/>
              </a:rPr>
            </a:br>
            <a:r>
              <a:rPr kumimoji="0" lang="en-US" altLang="zh-CN" sz="2400" u="none" dirty="0">
                <a:solidFill>
                  <a:schemeClr val="tx1"/>
                </a:solidFill>
                <a:latin typeface="Century Gothic" pitchFamily="34" charset="0"/>
              </a:rPr>
              <a:t>________________________.</a:t>
            </a:r>
          </a:p>
        </p:txBody>
      </p:sp>
      <p:sp>
        <p:nvSpPr>
          <p:cNvPr id="1404936" name="Rectangle 8"/>
          <p:cNvSpPr>
            <a:spLocks noChangeArrowheads="1"/>
          </p:cNvSpPr>
          <p:nvPr/>
        </p:nvSpPr>
        <p:spPr bwMode="auto">
          <a:xfrm>
            <a:off x="354620" y="2549525"/>
            <a:ext cx="842486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10000"/>
              </a:lnSpc>
              <a:spcBef>
                <a:spcPct val="0"/>
              </a:spcBef>
            </a:pPr>
            <a:r>
              <a:rPr kumimoji="0" lang="en-US" altLang="zh-CN" sz="2400" b="1" u="none" dirty="0">
                <a:solidFill>
                  <a:schemeClr val="tx1"/>
                </a:solidFill>
                <a:latin typeface="Century Gothic" pitchFamily="34" charset="0"/>
              </a:rPr>
              <a:t>Rewrite each sentence with </a:t>
            </a:r>
            <a:r>
              <a:rPr kumimoji="0" lang="en-US" altLang="zh-CN" sz="2400" b="1" i="1" u="none" dirty="0">
                <a:solidFill>
                  <a:schemeClr val="tx1"/>
                </a:solidFill>
                <a:latin typeface="Century Gothic" pitchFamily="34" charset="0"/>
              </a:rPr>
              <a:t>sniff</a:t>
            </a:r>
            <a:r>
              <a:rPr kumimoji="0" lang="en-US" altLang="zh-CN" sz="2400" b="1" u="none" dirty="0">
                <a:solidFill>
                  <a:schemeClr val="tx1"/>
                </a:solidFill>
                <a:latin typeface="Century Gothic" pitchFamily="34" charset="0"/>
              </a:rPr>
              <a:t>, keeping the same meaning.</a:t>
            </a:r>
          </a:p>
        </p:txBody>
      </p:sp>
      <p:sp>
        <p:nvSpPr>
          <p:cNvPr id="1404945" name="Rectangle 17"/>
          <p:cNvSpPr>
            <a:spLocks noChangeArrowheads="1"/>
          </p:cNvSpPr>
          <p:nvPr/>
        </p:nvSpPr>
        <p:spPr bwMode="auto">
          <a:xfrm>
            <a:off x="3419872" y="4077072"/>
            <a:ext cx="3862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0066CC"/>
                </a:solidFill>
                <a:latin typeface="Century Gothic" pitchFamily="34" charset="0"/>
              </a:rPr>
              <a:t>sniff at such a good offer</a:t>
            </a:r>
            <a:endParaRPr kumimoji="0" lang="zh-CN" altLang="en-US" sz="2400" u="none" dirty="0">
              <a:solidFill>
                <a:srgbClr val="0066CC"/>
              </a:solidFill>
              <a:latin typeface="Century Gothic" pitchFamily="34" charset="0"/>
            </a:endParaRPr>
          </a:p>
        </p:txBody>
      </p:sp>
      <p:grpSp>
        <p:nvGrpSpPr>
          <p:cNvPr id="5" name="Group 18"/>
          <p:cNvGrpSpPr>
            <a:grpSpLocks/>
          </p:cNvGrpSpPr>
          <p:nvPr/>
        </p:nvGrpSpPr>
        <p:grpSpPr bwMode="auto">
          <a:xfrm>
            <a:off x="1116013" y="5445125"/>
            <a:ext cx="7300913" cy="1011237"/>
            <a:chOff x="522" y="3195"/>
            <a:chExt cx="4599" cy="637"/>
          </a:xfrm>
        </p:grpSpPr>
        <p:sp>
          <p:nvSpPr>
            <p:cNvPr id="71693" name="Rectangle 19"/>
            <p:cNvSpPr>
              <a:spLocks noChangeArrowheads="1"/>
            </p:cNvSpPr>
            <p:nvPr/>
          </p:nvSpPr>
          <p:spPr bwMode="auto">
            <a:xfrm>
              <a:off x="3062" y="3195"/>
              <a:ext cx="2059"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pPr>
              <a:r>
                <a:rPr kumimoji="0" lang="en-US" altLang="zh-CN" sz="2400" u="none" dirty="0">
                  <a:solidFill>
                    <a:srgbClr val="0066CC"/>
                  </a:solidFill>
                  <a:latin typeface="Century Gothic" pitchFamily="34" charset="0"/>
                </a:rPr>
                <a:t>     A salary like that is</a:t>
              </a:r>
            </a:p>
          </p:txBody>
        </p:sp>
        <p:sp>
          <p:nvSpPr>
            <p:cNvPr id="71694" name="Rectangle 20"/>
            <p:cNvSpPr>
              <a:spLocks noChangeArrowheads="1"/>
            </p:cNvSpPr>
            <p:nvPr/>
          </p:nvSpPr>
          <p:spPr bwMode="auto">
            <a:xfrm>
              <a:off x="522" y="3495"/>
              <a:ext cx="190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pPr>
              <a:r>
                <a:rPr kumimoji="0" lang="en-US" altLang="zh-CN" sz="2400" u="none" dirty="0">
                  <a:solidFill>
                    <a:srgbClr val="0066CC"/>
                  </a:solidFill>
                  <a:latin typeface="Century Gothic" pitchFamily="34" charset="0"/>
                </a:rPr>
                <a:t>not to be sniffed at</a:t>
              </a:r>
            </a:p>
          </p:txBody>
        </p:sp>
      </p:grpSp>
      <p:pic>
        <p:nvPicPr>
          <p:cNvPr id="19" name="Picture 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2654763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49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247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0494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232478" grpId="0"/>
      <p:bldP spid="1404936" grpId="0"/>
      <p:bldP spid="14049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pic>
        <p:nvPicPr>
          <p:cNvPr id="2" name="图片 1"/>
          <p:cNvPicPr>
            <a:picLocks noChangeAspect="1"/>
          </p:cNvPicPr>
          <p:nvPr/>
        </p:nvPicPr>
        <p:blipFill>
          <a:blip r:embed="rId5"/>
          <a:stretch>
            <a:fillRect/>
          </a:stretch>
        </p:blipFill>
        <p:spPr>
          <a:xfrm>
            <a:off x="899592" y="3140968"/>
            <a:ext cx="7344816" cy="3519105"/>
          </a:xfrm>
          <a:prstGeom prst="rect">
            <a:avLst/>
          </a:prstGeom>
        </p:spPr>
      </p:pic>
      <p:sp>
        <p:nvSpPr>
          <p:cNvPr id="10" name="矩形 9"/>
          <p:cNvSpPr/>
          <p:nvPr/>
        </p:nvSpPr>
        <p:spPr>
          <a:xfrm>
            <a:off x="193058" y="1791872"/>
            <a:ext cx="2950231" cy="646331"/>
          </a:xfrm>
          <a:prstGeom prst="rect">
            <a:avLst/>
          </a:prstGeom>
        </p:spPr>
        <p:txBody>
          <a:bodyPr wrap="none">
            <a:spAutoFit/>
          </a:bodyPr>
          <a:lstStyle/>
          <a:p>
            <a:r>
              <a:rPr lang="en-US" altLang="zh-CN" sz="3600" b="1" dirty="0"/>
              <a:t>The </a:t>
            </a:r>
            <a:r>
              <a:rPr lang="en-US" altLang="zh-CN" sz="3600" b="1" dirty="0" smtClean="0"/>
              <a:t>detail rule</a:t>
            </a:r>
            <a:endParaRPr lang="en-US" altLang="zh-CN" sz="3600" b="1" dirty="0"/>
          </a:p>
        </p:txBody>
      </p:sp>
      <p:sp>
        <p:nvSpPr>
          <p:cNvPr id="3" name="矩形 2"/>
          <p:cNvSpPr/>
          <p:nvPr/>
        </p:nvSpPr>
        <p:spPr>
          <a:xfrm>
            <a:off x="3526179" y="2298179"/>
            <a:ext cx="5183684" cy="830997"/>
          </a:xfrm>
          <a:prstGeom prst="rect">
            <a:avLst/>
          </a:prstGeom>
        </p:spPr>
        <p:txBody>
          <a:bodyPr wrap="square">
            <a:spAutoFit/>
          </a:bodyPr>
          <a:lstStyle/>
          <a:p>
            <a:r>
              <a:rPr lang="en-US" altLang="zh-CN" sz="2400" b="1" dirty="0">
                <a:solidFill>
                  <a:srgbClr val="002060"/>
                </a:solidFill>
                <a:latin typeface="Cambria" panose="02040503050406030204" pitchFamily="18" charset="0"/>
                <a:ea typeface="Cambria" panose="02040503050406030204" pitchFamily="18" charset="0"/>
              </a:rPr>
              <a:t>detailed speculation about possible motives, causes &amp; outcomes</a:t>
            </a:r>
          </a:p>
        </p:txBody>
      </p:sp>
    </p:spTree>
    <p:extLst>
      <p:ext uri="{BB962C8B-B14F-4D97-AF65-F5344CB8AC3E}">
        <p14:creationId xmlns:p14="http://schemas.microsoft.com/office/powerpoint/2010/main" val="170990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27"/>
          <p:cNvSpPr>
            <a:spLocks noGrp="1"/>
          </p:cNvSpPr>
          <p:nvPr>
            <p:ph type="title" idx="4294967295"/>
          </p:nvPr>
        </p:nvSpPr>
        <p:spPr>
          <a:xfrm>
            <a:off x="251520" y="1555339"/>
            <a:ext cx="4618037" cy="831850"/>
          </a:xfrm>
        </p:spPr>
        <p:txBody>
          <a:bodyPr>
            <a:normAutofit/>
          </a:bodyPr>
          <a:lstStyle/>
          <a:p>
            <a:pPr algn="l" eaLnBrk="1" hangingPunct="1"/>
            <a:r>
              <a:rPr lang="en-US" altLang="zh-CN" sz="3200" b="1" dirty="0" smtClean="0"/>
              <a:t>bemoan</a:t>
            </a:r>
            <a:endParaRPr lang="en-US" altLang="zh-CN" sz="3200" b="1" i="1" dirty="0" smtClean="0"/>
          </a:p>
        </p:txBody>
      </p:sp>
      <p:sp>
        <p:nvSpPr>
          <p:cNvPr id="232477" name="Rectangle 29"/>
          <p:cNvSpPr>
            <a:spLocks noChangeArrowheads="1"/>
          </p:cNvSpPr>
          <p:nvPr/>
        </p:nvSpPr>
        <p:spPr bwMode="auto">
          <a:xfrm>
            <a:off x="1835150" y="1700808"/>
            <a:ext cx="82089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57188" indent="-357188"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pPr>
            <a:r>
              <a:rPr kumimoji="0" lang="en-US" altLang="zh-CN" sz="2400" i="1" u="none" dirty="0">
                <a:solidFill>
                  <a:schemeClr val="tx1"/>
                </a:solidFill>
                <a:latin typeface="Century Gothic" pitchFamily="34" charset="0"/>
              </a:rPr>
              <a:t>v. </a:t>
            </a:r>
            <a:r>
              <a:rPr kumimoji="0" lang="en-US" altLang="zh-CN" sz="2400" u="none" dirty="0">
                <a:solidFill>
                  <a:schemeClr val="tx1"/>
                </a:solidFill>
                <a:latin typeface="Century Gothic" pitchFamily="34" charset="0"/>
              </a:rPr>
              <a:t>to complain or say that you are disappointed </a:t>
            </a:r>
            <a:br>
              <a:rPr kumimoji="0" lang="en-US" altLang="zh-CN" sz="2400" u="none" dirty="0">
                <a:solidFill>
                  <a:schemeClr val="tx1"/>
                </a:solidFill>
                <a:latin typeface="Century Gothic" pitchFamily="34" charset="0"/>
              </a:rPr>
            </a:br>
            <a:r>
              <a:rPr kumimoji="0" lang="en-US" altLang="zh-CN" sz="2400" u="none" dirty="0">
                <a:solidFill>
                  <a:schemeClr val="tx1"/>
                </a:solidFill>
                <a:latin typeface="Century Gothic" pitchFamily="34" charset="0"/>
              </a:rPr>
              <a:t>about </a:t>
            </a:r>
            <a:r>
              <a:rPr kumimoji="0" lang="en-US" altLang="zh-CN" sz="2400" u="none" dirty="0" err="1">
                <a:solidFill>
                  <a:schemeClr val="tx1"/>
                </a:solidFill>
                <a:latin typeface="Century Gothic" pitchFamily="34" charset="0"/>
              </a:rPr>
              <a:t>sth</a:t>
            </a:r>
            <a:r>
              <a:rPr kumimoji="0" lang="en-US" altLang="zh-CN" sz="2400" u="none" dirty="0">
                <a:solidFill>
                  <a:schemeClr val="tx1"/>
                </a:solidFill>
                <a:latin typeface="Century Gothic" pitchFamily="34" charset="0"/>
              </a:rPr>
              <a:t>.</a:t>
            </a:r>
          </a:p>
        </p:txBody>
      </p:sp>
      <p:sp>
        <p:nvSpPr>
          <p:cNvPr id="1406983" name="Rectangle 7"/>
          <p:cNvSpPr>
            <a:spLocks noChangeArrowheads="1"/>
          </p:cNvSpPr>
          <p:nvPr/>
        </p:nvSpPr>
        <p:spPr bwMode="auto">
          <a:xfrm>
            <a:off x="611188" y="2532658"/>
            <a:ext cx="842486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10000"/>
              </a:lnSpc>
              <a:spcBef>
                <a:spcPct val="0"/>
              </a:spcBef>
            </a:pPr>
            <a:r>
              <a:rPr kumimoji="0" lang="en-US" altLang="zh-CN" sz="2400" b="1" u="none" dirty="0">
                <a:solidFill>
                  <a:schemeClr val="tx1"/>
                </a:solidFill>
                <a:latin typeface="Century Gothic" pitchFamily="34" charset="0"/>
              </a:rPr>
              <a:t>Describe the picture with </a:t>
            </a:r>
            <a:r>
              <a:rPr kumimoji="0" lang="en-US" altLang="zh-CN" sz="2400" b="1" i="1" u="none" dirty="0">
                <a:solidFill>
                  <a:schemeClr val="tx1"/>
                </a:solidFill>
                <a:latin typeface="Century Gothic" pitchFamily="34" charset="0"/>
              </a:rPr>
              <a:t>bemoan</a:t>
            </a:r>
            <a:r>
              <a:rPr kumimoji="0" lang="en-US" altLang="zh-CN" sz="2400" b="1" u="none" dirty="0">
                <a:solidFill>
                  <a:schemeClr val="tx1"/>
                </a:solidFill>
                <a:latin typeface="Century Gothic" pitchFamily="34" charset="0"/>
              </a:rPr>
              <a:t>.</a:t>
            </a:r>
            <a:endParaRPr kumimoji="0" lang="en-US" altLang="zh-CN" sz="2400" u="none" dirty="0">
              <a:solidFill>
                <a:schemeClr val="tx1"/>
              </a:solidFill>
              <a:latin typeface="Century Gothic" pitchFamily="34" charset="0"/>
            </a:endParaRPr>
          </a:p>
        </p:txBody>
      </p:sp>
      <p:pic>
        <p:nvPicPr>
          <p:cNvPr id="1406992" name="Picture 16" descr="09156_BemoanDelay"/>
          <p:cNvPicPr>
            <a:picLocks noChangeAspect="1" noChangeArrowheads="1"/>
          </p:cNvPicPr>
          <p:nvPr/>
        </p:nvPicPr>
        <p:blipFill>
          <a:blip r:embed="rId3">
            <a:extLst>
              <a:ext uri="{28A0092B-C50C-407E-A947-70E740481C1C}">
                <a14:useLocalDpi xmlns:a14="http://schemas.microsoft.com/office/drawing/2010/main" val="0"/>
              </a:ext>
            </a:extLst>
          </a:blip>
          <a:srcRect l="8009" t="14503" r="1714" b="10312"/>
          <a:stretch>
            <a:fillRect/>
          </a:stretch>
        </p:blipFill>
        <p:spPr bwMode="auto">
          <a:xfrm>
            <a:off x="682625" y="3141663"/>
            <a:ext cx="230346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6993" name="Rectangle 17"/>
          <p:cNvSpPr>
            <a:spLocks noChangeArrowheads="1"/>
          </p:cNvSpPr>
          <p:nvPr/>
        </p:nvSpPr>
        <p:spPr bwMode="auto">
          <a:xfrm>
            <a:off x="2987675" y="3357563"/>
            <a:ext cx="5903913" cy="21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tabLst>
                <a:tab pos="355600" algn="l"/>
              </a:tabLst>
              <a:defRPr kumimoji="1" sz="2800" u="sng">
                <a:solidFill>
                  <a:schemeClr val="hlink"/>
                </a:solidFill>
                <a:latin typeface="Times New Roman" pitchFamily="18" charset="0"/>
                <a:ea typeface="宋体" pitchFamily="2" charset="-122"/>
              </a:defRPr>
            </a:lvl1pPr>
            <a:lvl2pPr marL="742950" indent="-285750" eaLnBrk="0" hangingPunct="0">
              <a:tabLst>
                <a:tab pos="355600" algn="l"/>
              </a:tabLst>
              <a:defRPr kumimoji="1" sz="2800" u="sng">
                <a:solidFill>
                  <a:schemeClr val="hlink"/>
                </a:solidFill>
                <a:latin typeface="Times New Roman" pitchFamily="18" charset="0"/>
                <a:ea typeface="宋体" pitchFamily="2" charset="-122"/>
              </a:defRPr>
            </a:lvl2pPr>
            <a:lvl3pPr marL="1143000" indent="-228600" eaLnBrk="0" hangingPunct="0">
              <a:tabLst>
                <a:tab pos="355600" algn="l"/>
              </a:tabLst>
              <a:defRPr kumimoji="1" sz="2800" u="sng">
                <a:solidFill>
                  <a:schemeClr val="hlink"/>
                </a:solidFill>
                <a:latin typeface="Times New Roman" pitchFamily="18" charset="0"/>
                <a:ea typeface="宋体" pitchFamily="2" charset="-122"/>
              </a:defRPr>
            </a:lvl3pPr>
            <a:lvl4pPr marL="1600200" indent="-228600" eaLnBrk="0" hangingPunct="0">
              <a:tabLst>
                <a:tab pos="355600" algn="l"/>
              </a:tabLst>
              <a:defRPr kumimoji="1" sz="2800" u="sng">
                <a:solidFill>
                  <a:schemeClr val="hlink"/>
                </a:solidFill>
                <a:latin typeface="Times New Roman" pitchFamily="18" charset="0"/>
                <a:ea typeface="宋体" pitchFamily="2" charset="-122"/>
              </a:defRPr>
            </a:lvl4pPr>
            <a:lvl5pPr marL="2057400" indent="-228600" eaLnBrk="0" hangingPunct="0">
              <a:tabLst>
                <a:tab pos="355600"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55600"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55600"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55600"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55600" algn="l"/>
              </a:tabLst>
              <a:defRPr kumimoji="1" sz="2800" u="sng">
                <a:solidFill>
                  <a:schemeClr val="hlink"/>
                </a:solidFill>
                <a:latin typeface="Times New Roman" pitchFamily="18" charset="0"/>
                <a:ea typeface="宋体" pitchFamily="2" charset="-122"/>
              </a:defRPr>
            </a:lvl9pPr>
          </a:lstStyle>
          <a:p>
            <a:pPr eaLnBrk="1" hangingPunct="1">
              <a:lnSpc>
                <a:spcPct val="125000"/>
              </a:lnSpc>
              <a:spcBef>
                <a:spcPct val="35000"/>
              </a:spcBef>
            </a:pPr>
            <a:r>
              <a:rPr kumimoji="0" lang="en-US" altLang="zh-CN" sz="2400" u="none" dirty="0">
                <a:solidFill>
                  <a:schemeClr val="tx1"/>
                </a:solidFill>
                <a:latin typeface="Century Gothic" pitchFamily="34" charset="0"/>
              </a:rPr>
              <a:t>1. He </a:t>
            </a:r>
            <a:r>
              <a:rPr kumimoji="0" lang="en-US" altLang="zh-CN" sz="2400" b="1" u="none" dirty="0">
                <a:solidFill>
                  <a:schemeClr val="tx1"/>
                </a:solidFill>
                <a:latin typeface="Century Gothic" pitchFamily="34" charset="0"/>
              </a:rPr>
              <a:t>bemoaned</a:t>
            </a:r>
            <a:r>
              <a:rPr kumimoji="0" lang="en-US" altLang="zh-CN" sz="2400" u="none" dirty="0">
                <a:solidFill>
                  <a:schemeClr val="tx1"/>
                </a:solidFill>
                <a:latin typeface="Century Gothic" pitchFamily="34" charset="0"/>
              </a:rPr>
              <a:t> his sad fate.</a:t>
            </a:r>
          </a:p>
          <a:p>
            <a:pPr eaLnBrk="1" hangingPunct="1">
              <a:lnSpc>
                <a:spcPct val="125000"/>
              </a:lnSpc>
              <a:spcBef>
                <a:spcPct val="35000"/>
              </a:spcBef>
            </a:pPr>
            <a:r>
              <a:rPr kumimoji="0" lang="en-US" altLang="zh-CN" sz="2400" u="none" dirty="0">
                <a:solidFill>
                  <a:schemeClr val="tx1"/>
                </a:solidFill>
                <a:latin typeface="Century Gothic" pitchFamily="34" charset="0"/>
              </a:rPr>
              <a:t>2. He </a:t>
            </a:r>
            <a:r>
              <a:rPr kumimoji="0" lang="en-US" altLang="zh-CN" sz="2400" b="1" u="none" dirty="0">
                <a:solidFill>
                  <a:schemeClr val="tx1"/>
                </a:solidFill>
                <a:latin typeface="Century Gothic" pitchFamily="34" charset="0"/>
              </a:rPr>
              <a:t>bemoaned</a:t>
            </a:r>
            <a:r>
              <a:rPr kumimoji="0" lang="en-US" altLang="zh-CN" sz="2400" u="none" dirty="0">
                <a:solidFill>
                  <a:schemeClr val="tx1"/>
                </a:solidFill>
                <a:latin typeface="Century Gothic" pitchFamily="34" charset="0"/>
              </a:rPr>
              <a:t> the shortage of 	funds for research</a:t>
            </a:r>
            <a:r>
              <a:rPr kumimoji="0" lang="en-US" altLang="zh-CN" sz="2400" u="none" dirty="0" smtClean="0">
                <a:solidFill>
                  <a:schemeClr val="tx1"/>
                </a:solidFill>
                <a:latin typeface="Century Gothic" pitchFamily="34" charset="0"/>
              </a:rPr>
              <a:t>.</a:t>
            </a:r>
          </a:p>
          <a:p>
            <a:pPr eaLnBrk="1" hangingPunct="1">
              <a:lnSpc>
                <a:spcPct val="125000"/>
              </a:lnSpc>
              <a:spcBef>
                <a:spcPct val="35000"/>
              </a:spcBef>
            </a:pPr>
            <a:r>
              <a:rPr kumimoji="0" lang="en-US" altLang="zh-CN" sz="2400" u="none" dirty="0" smtClean="0">
                <a:solidFill>
                  <a:schemeClr val="tx1"/>
                </a:solidFill>
                <a:latin typeface="Century Gothic" pitchFamily="34" charset="0"/>
              </a:rPr>
              <a:t>…</a:t>
            </a:r>
            <a:endParaRPr kumimoji="0" lang="zh-CN" altLang="en-US" sz="2400" u="none" dirty="0">
              <a:solidFill>
                <a:schemeClr val="tx1"/>
              </a:solidFill>
              <a:latin typeface="Century Gothic" pitchFamily="34" charset="0"/>
            </a:endParaRPr>
          </a:p>
        </p:txBody>
      </p:sp>
      <p:pic>
        <p:nvPicPr>
          <p:cNvPr id="16" name="Picture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290196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69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0699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06993">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0699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699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140698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p:cNvSpPr>
            <a:spLocks noGrp="1"/>
          </p:cNvSpPr>
          <p:nvPr>
            <p:ph idx="4294967295"/>
          </p:nvPr>
        </p:nvSpPr>
        <p:spPr bwMode="auto">
          <a:xfrm>
            <a:off x="210530" y="1700808"/>
            <a:ext cx="8464937" cy="3169435"/>
          </a:xfrm>
          <a:prstGeom prst="rect">
            <a:avLst/>
          </a:prstGeom>
          <a:noFill/>
          <a:ln>
            <a:miter lim="800000"/>
            <a:headEnd/>
            <a:tailEnd/>
          </a:ln>
        </p:spPr>
        <p:txBody>
          <a:bodyPr>
            <a:noAutofit/>
          </a:bodyPr>
          <a:lstStyle/>
          <a:p>
            <a:pPr algn="just">
              <a:buNone/>
            </a:pPr>
            <a:r>
              <a:rPr lang="en-US" altLang="zh-CN" sz="3800" b="1" dirty="0" smtClean="0"/>
              <a:t>informant</a:t>
            </a:r>
            <a:r>
              <a:rPr lang="en-US" altLang="zh-CN" dirty="0" smtClean="0"/>
              <a:t>                         </a:t>
            </a:r>
            <a:r>
              <a:rPr lang="en-US" altLang="zh-CN" sz="2800" i="1" dirty="0" smtClean="0">
                <a:solidFill>
                  <a:srgbClr val="C00000"/>
                </a:solidFill>
              </a:rPr>
              <a:t>n</a:t>
            </a:r>
            <a:r>
              <a:rPr lang="en-US" altLang="zh-CN" sz="2800" dirty="0" smtClean="0">
                <a:solidFill>
                  <a:srgbClr val="C00000"/>
                </a:solidFill>
              </a:rPr>
              <a:t>. [C] </a:t>
            </a:r>
            <a:r>
              <a:rPr lang="en-US" altLang="zh-CN" dirty="0" smtClean="0">
                <a:solidFill>
                  <a:srgbClr val="C00000"/>
                </a:solidFill>
              </a:rPr>
              <a:t> </a:t>
            </a:r>
            <a:r>
              <a:rPr lang="en-US" altLang="zh-CN" dirty="0" smtClean="0"/>
              <a:t>(</a:t>
            </a:r>
            <a:r>
              <a:rPr lang="en-US" altLang="zh-CN" i="1" dirty="0" err="1" smtClean="0"/>
              <a:t>fml</a:t>
            </a:r>
            <a:r>
              <a:rPr lang="en-US" altLang="zh-CN" dirty="0" smtClean="0"/>
              <a:t>) </a:t>
            </a:r>
            <a:endParaRPr lang="en-US" altLang="zh-CN" sz="2800" dirty="0" smtClean="0"/>
          </a:p>
          <a:p>
            <a:pPr algn="just">
              <a:lnSpc>
                <a:spcPct val="90000"/>
              </a:lnSpc>
              <a:buFont typeface="Arial" charset="0"/>
              <a:buNone/>
            </a:pPr>
            <a:r>
              <a:rPr lang="en-US" altLang="zh-CN" sz="2400" b="1" dirty="0" smtClean="0"/>
              <a:t>1.</a:t>
            </a:r>
            <a:r>
              <a:rPr lang="en-US" altLang="zh-CN" sz="2400" dirty="0" smtClean="0"/>
              <a:t> a person who furnishes linguistic or cultural information to a researcher </a:t>
            </a:r>
            <a:r>
              <a:rPr lang="zh-CN" altLang="zh-CN" sz="2400" dirty="0" smtClean="0">
                <a:solidFill>
                  <a:schemeClr val="hlink"/>
                </a:solidFill>
              </a:rPr>
              <a:t>资料提供人（尤指为研究者提供语言、风俗资料的人）</a:t>
            </a:r>
            <a:endParaRPr lang="en-US" altLang="zh-CN" sz="2400" dirty="0" smtClean="0">
              <a:solidFill>
                <a:schemeClr val="hlink"/>
              </a:solidFill>
            </a:endParaRPr>
          </a:p>
          <a:p>
            <a:pPr>
              <a:lnSpc>
                <a:spcPct val="90000"/>
              </a:lnSpc>
              <a:buFont typeface="Arial" charset="0"/>
              <a:buNone/>
            </a:pPr>
            <a:r>
              <a:rPr lang="en-US" altLang="zh-CN" sz="2400" i="1" dirty="0" smtClean="0"/>
              <a:t>e.g. </a:t>
            </a:r>
          </a:p>
          <a:p>
            <a:pPr marL="1587" indent="0">
              <a:lnSpc>
                <a:spcPct val="90000"/>
              </a:lnSpc>
              <a:buNone/>
            </a:pPr>
            <a:r>
              <a:rPr lang="en-US" altLang="zh-CN" sz="2400" dirty="0" smtClean="0"/>
              <a:t>1.  Could you be my language </a:t>
            </a:r>
            <a:r>
              <a:rPr lang="en-US" altLang="zh-CN" sz="2400" b="1" dirty="0" smtClean="0"/>
              <a:t>informant</a:t>
            </a:r>
            <a:r>
              <a:rPr lang="en-US" altLang="zh-CN" sz="2400" dirty="0" smtClean="0"/>
              <a:t> for Dutch?</a:t>
            </a:r>
          </a:p>
          <a:p>
            <a:pPr>
              <a:lnSpc>
                <a:spcPct val="90000"/>
              </a:lnSpc>
              <a:buFont typeface="Arial" charset="0"/>
              <a:buNone/>
            </a:pPr>
            <a:r>
              <a:rPr lang="zh-CN" altLang="en-US" sz="2400" dirty="0" smtClean="0">
                <a:solidFill>
                  <a:schemeClr val="hlink"/>
                </a:solidFill>
              </a:rPr>
              <a:t>     你愿意作荷兰语的资料提供人吗</a:t>
            </a:r>
            <a:r>
              <a:rPr lang="en-US" altLang="zh-CN" sz="2400" dirty="0" smtClean="0">
                <a:solidFill>
                  <a:schemeClr val="hlink"/>
                </a:solidFill>
              </a:rPr>
              <a:t>?</a:t>
            </a:r>
          </a:p>
          <a:p>
            <a:pPr marL="360363" indent="-360363" algn="just">
              <a:buNone/>
            </a:pPr>
            <a:r>
              <a:rPr lang="en-US" altLang="zh-CN" sz="2400" dirty="0" smtClean="0"/>
              <a:t>2. </a:t>
            </a:r>
            <a:r>
              <a:rPr lang="en-US" altLang="zh-CN" sz="2400" dirty="0"/>
              <a:t>They got the information from the literature resource and key </a:t>
            </a:r>
            <a:r>
              <a:rPr lang="en-US" altLang="zh-CN" sz="2400" b="1" dirty="0"/>
              <a:t>informants</a:t>
            </a:r>
            <a:r>
              <a:rPr lang="en-US" altLang="zh-CN" sz="2400" dirty="0"/>
              <a:t>. </a:t>
            </a:r>
          </a:p>
          <a:p>
            <a:pPr algn="just">
              <a:lnSpc>
                <a:spcPct val="120000"/>
              </a:lnSpc>
              <a:buNone/>
            </a:pPr>
            <a:r>
              <a:rPr lang="zh-CN" altLang="en-US" sz="2400" dirty="0" smtClean="0">
                <a:solidFill>
                  <a:schemeClr val="hlink"/>
                </a:solidFill>
              </a:rPr>
              <a:t>     他们</a:t>
            </a:r>
            <a:r>
              <a:rPr lang="zh-CN" altLang="en-US" sz="2400" dirty="0">
                <a:solidFill>
                  <a:schemeClr val="hlink"/>
                </a:solidFill>
              </a:rPr>
              <a:t>从文献资料和一些主要的资料提供人处得到了</a:t>
            </a:r>
            <a:r>
              <a:rPr lang="zh-CN" altLang="en-US" sz="2400" dirty="0" smtClean="0">
                <a:solidFill>
                  <a:schemeClr val="hlink"/>
                </a:solidFill>
              </a:rPr>
              <a:t>这个信息</a:t>
            </a:r>
            <a:r>
              <a:rPr lang="zh-CN" altLang="en-US" sz="2400" dirty="0">
                <a:solidFill>
                  <a:schemeClr val="hlink"/>
                </a:solidFill>
              </a:rPr>
              <a:t>。</a:t>
            </a:r>
            <a:r>
              <a:rPr lang="zh-CN" altLang="en-US" sz="2400" dirty="0"/>
              <a:t> </a:t>
            </a:r>
          </a:p>
          <a:p>
            <a:pPr marL="1587" indent="0" algn="just">
              <a:lnSpc>
                <a:spcPct val="90000"/>
              </a:lnSpc>
              <a:buNone/>
            </a:pPr>
            <a:endParaRPr lang="en-US" altLang="zh-CN" sz="2400" dirty="0" smtClean="0"/>
          </a:p>
        </p:txBody>
      </p:sp>
      <p:sp>
        <p:nvSpPr>
          <p:cNvPr id="11269"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266" name="Picture 2"/>
          <p:cNvPicPr>
            <a:picLocks noChangeAspect="1" noChangeArrowheads="1"/>
          </p:cNvPicPr>
          <p:nvPr/>
        </p:nvPicPr>
        <p:blipFill>
          <a:blip r:embed="rId2" cstate="print"/>
          <a:srcRect/>
          <a:stretch>
            <a:fillRect/>
          </a:stretch>
        </p:blipFill>
        <p:spPr bwMode="auto">
          <a:xfrm>
            <a:off x="2483768" y="1830229"/>
            <a:ext cx="1419225" cy="448816"/>
          </a:xfrm>
          <a:prstGeom prst="rect">
            <a:avLst/>
          </a:prstGeom>
          <a:noFill/>
          <a:ln w="9525">
            <a:noFill/>
            <a:miter lim="800000"/>
            <a:headEnd/>
            <a:tailEnd/>
          </a:ln>
          <a:effectLst/>
        </p:spPr>
      </p:pic>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321834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dissolv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dissolve">
                                      <p:cBhvr>
                                        <p:cTn id="1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10530" y="1475244"/>
            <a:ext cx="8270208" cy="6028076"/>
          </a:xfrm>
          <a:prstGeom prst="rect">
            <a:avLst/>
          </a:prstGeom>
          <a:noFill/>
          <a:ln>
            <a:miter lim="800000"/>
            <a:headEnd/>
            <a:tailEnd/>
          </a:ln>
        </p:spPr>
        <p:txBody>
          <a:bodyPr>
            <a:normAutofit/>
          </a:bodyPr>
          <a:lstStyle/>
          <a:p>
            <a:pPr algn="just">
              <a:lnSpc>
                <a:spcPct val="100000"/>
              </a:lnSpc>
              <a:buFont typeface="Arial" charset="0"/>
              <a:buNone/>
            </a:pPr>
            <a:r>
              <a:rPr lang="en-US" altLang="zh-CN" sz="2400" b="1" dirty="0" smtClean="0">
                <a:latin typeface="Times New Roman" panose="02020603050405020304" pitchFamily="18" charset="0"/>
                <a:cs typeface="Times New Roman" panose="02020603050405020304" pitchFamily="18" charset="0"/>
              </a:rPr>
              <a:t>2. </a:t>
            </a:r>
            <a:r>
              <a:rPr lang="en-US" altLang="zh-CN" sz="2400" dirty="0" smtClean="0">
                <a:latin typeface="Times New Roman" panose="02020603050405020304" pitchFamily="18" charset="0"/>
                <a:cs typeface="Times New Roman" panose="02020603050405020304" pitchFamily="18" charset="0"/>
              </a:rPr>
              <a:t>sb. who secretly gives information about sb. to the police or sb. in authority </a:t>
            </a:r>
            <a:r>
              <a:rPr lang="zh-CN" altLang="en-US" sz="2400" dirty="0" smtClean="0">
                <a:solidFill>
                  <a:schemeClr val="hlink"/>
                </a:solidFill>
                <a:latin typeface="Times New Roman" panose="02020603050405020304" pitchFamily="18" charset="0"/>
                <a:cs typeface="Times New Roman" panose="02020603050405020304" pitchFamily="18" charset="0"/>
              </a:rPr>
              <a:t>检举人；告密者</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pPr algn="just">
              <a:lnSpc>
                <a:spcPct val="100000"/>
              </a:lnSpc>
              <a:buFont typeface="Arial" charset="0"/>
              <a:buNone/>
            </a:pPr>
            <a:r>
              <a:rPr lang="en-US" altLang="zh-CN" sz="2400" i="1" dirty="0" smtClean="0">
                <a:latin typeface="Times New Roman" panose="02020603050405020304" pitchFamily="18" charset="0"/>
                <a:cs typeface="Times New Roman" panose="02020603050405020304" pitchFamily="18" charset="0"/>
              </a:rPr>
              <a:t>e.g. </a:t>
            </a:r>
          </a:p>
          <a:p>
            <a:pPr marL="360363" indent="-360363" algn="just">
              <a:lnSpc>
                <a:spcPct val="100000"/>
              </a:lnSpc>
              <a:buNone/>
            </a:pPr>
            <a:r>
              <a:rPr lang="en-US" altLang="zh-CN" sz="2400" dirty="0" smtClean="0">
                <a:latin typeface="Times New Roman" panose="02020603050405020304" pitchFamily="18" charset="0"/>
                <a:cs typeface="Times New Roman" panose="02020603050405020304" pitchFamily="18" charset="0"/>
              </a:rPr>
              <a:t>1. </a:t>
            </a:r>
            <a:r>
              <a:rPr lang="en-US" altLang="zh-CN" sz="2400" dirty="0">
                <a:latin typeface="Times New Roman" panose="02020603050405020304" pitchFamily="18" charset="0"/>
                <a:cs typeface="Times New Roman" panose="02020603050405020304" pitchFamily="18" charset="0"/>
              </a:rPr>
              <a:t>The police chief says the </a:t>
            </a:r>
            <a:r>
              <a:rPr lang="en-US" altLang="zh-CN" sz="2400" b="1" dirty="0">
                <a:latin typeface="Times New Roman" panose="02020603050405020304" pitchFamily="18" charset="0"/>
                <a:cs typeface="Times New Roman" panose="02020603050405020304" pitchFamily="18" charset="0"/>
              </a:rPr>
              <a:t>informant</a:t>
            </a:r>
            <a:r>
              <a:rPr lang="en-US" altLang="zh-CN" sz="2400" dirty="0">
                <a:latin typeface="Times New Roman" panose="02020603050405020304" pitchFamily="18" charset="0"/>
                <a:cs typeface="Times New Roman" panose="02020603050405020304" pitchFamily="18" charset="0"/>
              </a:rPr>
              <a:t> is being kept in protective custody. He will be questioned by the FBI. </a:t>
            </a:r>
          </a:p>
          <a:p>
            <a:pPr eaLnBrk="1" hangingPunct="1">
              <a:lnSpc>
                <a:spcPct val="100000"/>
              </a:lnSpc>
              <a:buNone/>
            </a:pPr>
            <a:r>
              <a:rPr lang="zh-CN" altLang="en-US" sz="2400" dirty="0" smtClean="0">
                <a:solidFill>
                  <a:schemeClr val="hlink"/>
                </a:solidFill>
                <a:latin typeface="Times New Roman" panose="02020603050405020304" pitchFamily="18" charset="0"/>
                <a:cs typeface="Times New Roman" panose="02020603050405020304" pitchFamily="18" charset="0"/>
              </a:rPr>
              <a:t>    警官</a:t>
            </a:r>
            <a:r>
              <a:rPr lang="zh-CN" altLang="en-US" sz="2400" dirty="0">
                <a:solidFill>
                  <a:schemeClr val="hlink"/>
                </a:solidFill>
                <a:latin typeface="Times New Roman" panose="02020603050405020304" pitchFamily="18" charset="0"/>
                <a:cs typeface="Times New Roman" panose="02020603050405020304" pitchFamily="18" charset="0"/>
              </a:rPr>
              <a:t>说该告密者已经保护性拘留，他将会受联邦调查局的审问。</a:t>
            </a:r>
            <a:endParaRPr lang="zh-CN" altLang="en-US" sz="2400" dirty="0">
              <a:latin typeface="Times New Roman" panose="02020603050405020304" pitchFamily="18" charset="0"/>
              <a:cs typeface="Times New Roman" panose="02020603050405020304" pitchFamily="18" charset="0"/>
            </a:endParaRPr>
          </a:p>
          <a:p>
            <a:pPr marL="360363" indent="-360363" algn="just">
              <a:lnSpc>
                <a:spcPct val="100000"/>
              </a:lnSpc>
              <a:buNone/>
            </a:pPr>
            <a:r>
              <a:rPr lang="en-US" altLang="zh-CN" sz="2400" dirty="0" smtClean="0">
                <a:latin typeface="Times New Roman" panose="02020603050405020304" pitchFamily="18" charset="0"/>
                <a:cs typeface="Times New Roman" panose="02020603050405020304" pitchFamily="18" charset="0"/>
              </a:rPr>
              <a:t>2. Once </a:t>
            </a:r>
            <a:r>
              <a:rPr lang="en-US" altLang="zh-CN" sz="2400" dirty="0">
                <a:latin typeface="Times New Roman" panose="02020603050405020304" pitchFamily="18" charset="0"/>
                <a:cs typeface="Times New Roman" panose="02020603050405020304" pitchFamily="18" charset="0"/>
              </a:rPr>
              <a:t>the report is verified, the relevant supervision and administration department of food safety shall reward the </a:t>
            </a:r>
            <a:r>
              <a:rPr lang="en-US" altLang="zh-CN" sz="2400" b="1" dirty="0">
                <a:latin typeface="Times New Roman" panose="02020603050405020304" pitchFamily="18" charset="0"/>
                <a:cs typeface="Times New Roman" panose="02020603050405020304" pitchFamily="18" charset="0"/>
              </a:rPr>
              <a:t>informant</a:t>
            </a:r>
            <a:r>
              <a:rPr lang="en-US" altLang="zh-CN" sz="2400" dirty="0">
                <a:latin typeface="Times New Roman" panose="02020603050405020304" pitchFamily="18" charset="0"/>
                <a:cs typeface="Times New Roman" panose="02020603050405020304" pitchFamily="18" charset="0"/>
              </a:rPr>
              <a:t>. </a:t>
            </a:r>
          </a:p>
          <a:p>
            <a:pPr marL="360363" indent="-360363" algn="just">
              <a:lnSpc>
                <a:spcPct val="100000"/>
              </a:lnSpc>
              <a:buNone/>
            </a:pPr>
            <a:r>
              <a:rPr lang="zh-CN" altLang="en-US" sz="2400" dirty="0" smtClean="0">
                <a:solidFill>
                  <a:schemeClr val="hlink"/>
                </a:solidFill>
                <a:latin typeface="Times New Roman" panose="02020603050405020304" pitchFamily="18" charset="0"/>
                <a:cs typeface="Times New Roman" panose="02020603050405020304" pitchFamily="18" charset="0"/>
              </a:rPr>
              <a:t>     举报</a:t>
            </a:r>
            <a:r>
              <a:rPr lang="zh-CN" altLang="en-US" sz="2400" dirty="0">
                <a:solidFill>
                  <a:schemeClr val="hlink"/>
                </a:solidFill>
                <a:latin typeface="Times New Roman" panose="02020603050405020304" pitchFamily="18" charset="0"/>
                <a:cs typeface="Times New Roman" panose="02020603050405020304" pitchFamily="18" charset="0"/>
              </a:rPr>
              <a:t>经查证属实的，有关的食品安全监督管理部门应当对举报人给予奖励</a:t>
            </a:r>
            <a:r>
              <a:rPr lang="zh-CN" altLang="en-US" sz="2400" dirty="0" smtClean="0">
                <a:solidFill>
                  <a:schemeClr val="hlink"/>
                </a:solidFill>
                <a:latin typeface="Times New Roman" panose="02020603050405020304" pitchFamily="18" charset="0"/>
                <a:cs typeface="Times New Roman" panose="02020603050405020304" pitchFamily="18" charset="0"/>
              </a:rPr>
              <a:t>。</a:t>
            </a:r>
            <a:endParaRPr lang="en-US" altLang="zh-CN" sz="2400" b="1" dirty="0" smtClean="0">
              <a:solidFill>
                <a:schemeClr val="accent6">
                  <a:lumMod val="50000"/>
                </a:schemeClr>
              </a:solidFill>
              <a:latin typeface="Times New Roman" panose="02020603050405020304" pitchFamily="18" charset="0"/>
              <a:cs typeface="Times New Roman" panose="02020603050405020304" pitchFamily="18" charset="0"/>
            </a:endParaRPr>
          </a:p>
          <a:p>
            <a:pPr marL="1587" indent="0" algn="just">
              <a:lnSpc>
                <a:spcPct val="100000"/>
              </a:lnSpc>
              <a:buNone/>
            </a:pPr>
            <a:r>
              <a:rPr lang="en-US" altLang="zh-CN" sz="2400" b="1" dirty="0" smtClean="0">
                <a:solidFill>
                  <a:schemeClr val="accent6">
                    <a:lumMod val="50000"/>
                  </a:schemeClr>
                </a:solidFill>
                <a:latin typeface="Times New Roman" panose="02020603050405020304" pitchFamily="18" charset="0"/>
                <a:cs typeface="Times New Roman" panose="02020603050405020304" pitchFamily="18" charset="0"/>
              </a:rPr>
              <a:t>Word family: </a:t>
            </a:r>
            <a:r>
              <a:rPr lang="en-US" altLang="zh-CN" sz="2400" b="1" dirty="0" smtClean="0">
                <a:latin typeface="Times New Roman" panose="02020603050405020304" pitchFamily="18" charset="0"/>
                <a:cs typeface="Times New Roman" panose="02020603050405020304" pitchFamily="18" charset="0"/>
              </a:rPr>
              <a:t>inform </a:t>
            </a:r>
            <a:r>
              <a:rPr lang="en-US" altLang="zh-CN" sz="2400" i="1" dirty="0" smtClean="0">
                <a:solidFill>
                  <a:srgbClr val="C00000"/>
                </a:solidFill>
                <a:latin typeface="Times New Roman" panose="02020603050405020304" pitchFamily="18" charset="0"/>
                <a:cs typeface="Times New Roman" panose="02020603050405020304" pitchFamily="18" charset="0"/>
              </a:rPr>
              <a:t>v.</a:t>
            </a:r>
            <a:r>
              <a:rPr lang="en-US" altLang="zh-CN" sz="2400" dirty="0" smtClean="0">
                <a:solidFill>
                  <a:schemeClr val="hlink"/>
                </a:solidFill>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information</a:t>
            </a:r>
            <a:r>
              <a:rPr lang="en-US" altLang="zh-CN" sz="2400" dirty="0" smtClean="0">
                <a:solidFill>
                  <a:schemeClr val="hlink"/>
                </a:solidFill>
                <a:latin typeface="Times New Roman" panose="02020603050405020304" pitchFamily="18" charset="0"/>
                <a:cs typeface="Times New Roman" panose="02020603050405020304" pitchFamily="18" charset="0"/>
              </a:rPr>
              <a:t> </a:t>
            </a:r>
            <a:r>
              <a:rPr lang="en-US" altLang="zh-CN" sz="2400" i="1" dirty="0" smtClean="0">
                <a:solidFill>
                  <a:srgbClr val="C00000"/>
                </a:solidFill>
                <a:latin typeface="Times New Roman" panose="02020603050405020304" pitchFamily="18" charset="0"/>
                <a:cs typeface="Times New Roman" panose="02020603050405020304" pitchFamily="18" charset="0"/>
              </a:rPr>
              <a:t>n.</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231479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3" name="Rectangle 5"/>
          <p:cNvSpPr>
            <a:spLocks noGrp="1"/>
          </p:cNvSpPr>
          <p:nvPr>
            <p:ph type="title"/>
          </p:nvPr>
        </p:nvSpPr>
        <p:spPr>
          <a:xfrm>
            <a:off x="655835" y="1680749"/>
            <a:ext cx="8229600" cy="792163"/>
          </a:xfrm>
        </p:spPr>
        <p:txBody>
          <a:bodyPr>
            <a:normAutofit/>
          </a:bodyPr>
          <a:lstStyle/>
          <a:p>
            <a:pPr eaLnBrk="1" hangingPunct="1"/>
            <a:r>
              <a:rPr lang="en-US" altLang="zh-CN" sz="4000" b="1" dirty="0" smtClean="0"/>
              <a:t>Identifying the writer</a:t>
            </a:r>
          </a:p>
        </p:txBody>
      </p:sp>
      <p:sp>
        <p:nvSpPr>
          <p:cNvPr id="43014" name="Rectangle 9"/>
          <p:cNvSpPr>
            <a:spLocks/>
          </p:cNvSpPr>
          <p:nvPr/>
        </p:nvSpPr>
        <p:spPr bwMode="auto">
          <a:xfrm>
            <a:off x="539552" y="2780928"/>
            <a:ext cx="7993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buFont typeface="Arial" pitchFamily="34" charset="0"/>
              <a:buNone/>
            </a:pPr>
            <a:r>
              <a:rPr kumimoji="0" lang="en-US" altLang="en-US" sz="2400" b="1" u="none" dirty="0">
                <a:solidFill>
                  <a:schemeClr val="tx1"/>
                </a:solidFill>
                <a:latin typeface="Century Gothic" pitchFamily="34" charset="0"/>
              </a:rPr>
              <a:t>Work in pairs. Discuss whether the writer of the passage is a man or a woman.</a:t>
            </a:r>
          </a:p>
        </p:txBody>
      </p:sp>
      <p:pic>
        <p:nvPicPr>
          <p:cNvPr id="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83" y="188640"/>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标题 1"/>
          <p:cNvSpPr txBox="1">
            <a:spLocks/>
          </p:cNvSpPr>
          <p:nvPr/>
        </p:nvSpPr>
        <p:spPr>
          <a:xfrm>
            <a:off x="539552" y="22140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Lead-in </a:t>
            </a:r>
            <a:endParaRPr lang="zh-CN" altLang="en-US" sz="5400" b="1" dirty="0">
              <a:solidFill>
                <a:schemeClr val="bg1"/>
              </a:solidFill>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483" y="1680749"/>
            <a:ext cx="1794844" cy="970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10"/>
          <p:cNvSpPr>
            <a:spLocks noChangeArrowheads="1"/>
          </p:cNvSpPr>
          <p:nvPr/>
        </p:nvSpPr>
        <p:spPr bwMode="auto">
          <a:xfrm>
            <a:off x="1475656" y="3872980"/>
            <a:ext cx="3816350" cy="250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342900" indent="-342900">
              <a:lnSpc>
                <a:spcPct val="115000"/>
              </a:lnSpc>
              <a:spcBef>
                <a:spcPct val="15000"/>
              </a:spcBef>
              <a:buClr>
                <a:schemeClr val="tx1"/>
              </a:buClr>
              <a:defRPr/>
            </a:pPr>
            <a:r>
              <a:rPr lang="en-US" altLang="zh-CN" sz="2800" b="1" u="none" dirty="0">
                <a:solidFill>
                  <a:schemeClr val="accent2"/>
                </a:solidFill>
                <a:latin typeface="+mn-lt"/>
              </a:rPr>
              <a:t>Think about:</a:t>
            </a:r>
          </a:p>
          <a:p>
            <a:pPr marL="179388" indent="-179388">
              <a:lnSpc>
                <a:spcPct val="115000"/>
              </a:lnSpc>
              <a:spcBef>
                <a:spcPct val="15000"/>
              </a:spcBef>
              <a:buClr>
                <a:schemeClr val="tx1"/>
              </a:buClr>
              <a:buFont typeface="Arial" panose="020B0604020202020204" pitchFamily="34" charset="0"/>
              <a:buChar char="•"/>
              <a:tabLst>
                <a:tab pos="265113" algn="l"/>
              </a:tabLst>
              <a:defRPr/>
            </a:pPr>
            <a:r>
              <a:rPr lang="en-US" altLang="zh-CN" sz="2400" b="1" u="none" dirty="0" smtClean="0">
                <a:solidFill>
                  <a:schemeClr val="tx1"/>
                </a:solidFill>
                <a:latin typeface="+mn-lt"/>
              </a:rPr>
              <a:t>style </a:t>
            </a:r>
            <a:r>
              <a:rPr lang="en-US" altLang="zh-CN" sz="2400" b="1" u="none" dirty="0">
                <a:solidFill>
                  <a:schemeClr val="tx1"/>
                </a:solidFill>
                <a:latin typeface="+mn-lt"/>
              </a:rPr>
              <a:t>of writing</a:t>
            </a:r>
          </a:p>
          <a:p>
            <a:pPr marL="179388" indent="-179388">
              <a:lnSpc>
                <a:spcPct val="115000"/>
              </a:lnSpc>
              <a:spcBef>
                <a:spcPct val="15000"/>
              </a:spcBef>
              <a:buClr>
                <a:schemeClr val="tx1"/>
              </a:buClr>
              <a:buFont typeface="Arial" panose="020B0604020202020204" pitchFamily="34" charset="0"/>
              <a:buChar char="•"/>
              <a:defRPr/>
            </a:pPr>
            <a:r>
              <a:rPr lang="en-US" altLang="zh-CN" sz="2400" b="1" u="none" dirty="0" smtClean="0">
                <a:solidFill>
                  <a:schemeClr val="tx1"/>
                </a:solidFill>
                <a:latin typeface="+mn-lt"/>
              </a:rPr>
              <a:t>attitude</a:t>
            </a:r>
            <a:endParaRPr lang="en-US" altLang="zh-CN" sz="2400" b="1" u="none" dirty="0">
              <a:solidFill>
                <a:schemeClr val="tx1"/>
              </a:solidFill>
              <a:latin typeface="+mn-lt"/>
            </a:endParaRPr>
          </a:p>
          <a:p>
            <a:pPr marL="179388" indent="-179388">
              <a:lnSpc>
                <a:spcPct val="115000"/>
              </a:lnSpc>
              <a:spcBef>
                <a:spcPct val="15000"/>
              </a:spcBef>
              <a:buClr>
                <a:schemeClr val="tx1"/>
              </a:buClr>
              <a:buFont typeface="Arial" panose="020B0604020202020204" pitchFamily="34" charset="0"/>
              <a:buChar char="•"/>
              <a:defRPr/>
            </a:pPr>
            <a:r>
              <a:rPr lang="en-US" altLang="zh-CN" sz="2400" b="1" u="none" dirty="0" smtClean="0">
                <a:solidFill>
                  <a:schemeClr val="tx1"/>
                </a:solidFill>
                <a:latin typeface="+mn-lt"/>
              </a:rPr>
              <a:t>vocabulary</a:t>
            </a:r>
            <a:endParaRPr lang="en-US" altLang="zh-CN" sz="2400" b="1" u="none" dirty="0">
              <a:solidFill>
                <a:schemeClr val="tx1"/>
              </a:solidFill>
              <a:latin typeface="+mn-lt"/>
            </a:endParaRPr>
          </a:p>
          <a:p>
            <a:pPr marL="179388" indent="-179388">
              <a:lnSpc>
                <a:spcPct val="115000"/>
              </a:lnSpc>
              <a:spcBef>
                <a:spcPct val="15000"/>
              </a:spcBef>
              <a:buClr>
                <a:schemeClr val="tx1"/>
              </a:buClr>
              <a:buFont typeface="Arial" panose="020B0604020202020204" pitchFamily="34" charset="0"/>
              <a:buChar char="•"/>
              <a:defRPr/>
            </a:pPr>
            <a:r>
              <a:rPr lang="en-US" altLang="zh-CN" sz="2400" b="1" u="none" dirty="0" smtClean="0">
                <a:solidFill>
                  <a:schemeClr val="tx1"/>
                </a:solidFill>
                <a:latin typeface="+mn-lt"/>
              </a:rPr>
              <a:t>the </a:t>
            </a:r>
            <a:r>
              <a:rPr lang="en-US" altLang="zh-CN" sz="2400" b="1" u="none" dirty="0">
                <a:solidFill>
                  <a:schemeClr val="tx1"/>
                </a:solidFill>
                <a:latin typeface="+mn-lt"/>
              </a:rPr>
              <a:t>writer’s theory</a:t>
            </a:r>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112" y="3789513"/>
            <a:ext cx="2880320"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224" y="4414355"/>
            <a:ext cx="792088" cy="418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53370" y="4771999"/>
            <a:ext cx="504056" cy="210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08440" y="4982343"/>
            <a:ext cx="448986" cy="10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0686" y="5195419"/>
            <a:ext cx="224493" cy="54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流程图: 联系 1"/>
          <p:cNvSpPr/>
          <p:nvPr/>
        </p:nvSpPr>
        <p:spPr>
          <a:xfrm>
            <a:off x="6708896" y="4623830"/>
            <a:ext cx="648072" cy="6229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6819806"/>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left)">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left)">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wipe(left)">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wipe(left)">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51520" y="1664748"/>
            <a:ext cx="8458343" cy="4535908"/>
          </a:xfrm>
          <a:prstGeom prst="rect">
            <a:avLst/>
          </a:prstGeom>
          <a:noFill/>
          <a:ln>
            <a:miter lim="800000"/>
            <a:headEnd/>
            <a:tailEnd/>
          </a:ln>
        </p:spPr>
        <p:txBody>
          <a:bodyPr>
            <a:normAutofit lnSpcReduction="10000"/>
          </a:bodyPr>
          <a:lstStyle/>
          <a:p>
            <a:pPr marL="363538" indent="-363538" eaLnBrk="1" hangingPunct="1">
              <a:lnSpc>
                <a:spcPct val="100000"/>
              </a:lnSpc>
              <a:buSzPct val="120000"/>
              <a:buFont typeface="Arial" charset="0"/>
              <a:buNone/>
            </a:pPr>
            <a:r>
              <a:rPr lang="en-US" altLang="zh-CN" b="1" dirty="0" smtClean="0"/>
              <a:t>speculate</a:t>
            </a:r>
            <a:r>
              <a:rPr lang="en-US" altLang="zh-CN" sz="3200" b="1" dirty="0" smtClean="0"/>
              <a:t> </a:t>
            </a:r>
            <a:r>
              <a:rPr lang="en-US" altLang="zh-CN" b="1" dirty="0" smtClean="0"/>
              <a:t>                   </a:t>
            </a:r>
            <a:r>
              <a:rPr lang="en-US" altLang="zh-CN" i="1" dirty="0" smtClean="0">
                <a:solidFill>
                  <a:srgbClr val="C00000"/>
                </a:solidFill>
              </a:rPr>
              <a:t>vi.</a:t>
            </a:r>
          </a:p>
          <a:p>
            <a:pPr marL="450850" indent="-450850" algn="just" eaLnBrk="1" hangingPunct="1">
              <a:lnSpc>
                <a:spcPct val="100000"/>
              </a:lnSpc>
              <a:buSzPct val="120000"/>
              <a:buNone/>
            </a:pPr>
            <a:r>
              <a:rPr lang="en-US" altLang="zh-CN" sz="2800" b="1" dirty="0" smtClean="0"/>
              <a:t>1.</a:t>
            </a:r>
            <a:r>
              <a:rPr lang="en-US" altLang="zh-CN" sz="2800" dirty="0" smtClean="0"/>
              <a:t> (on/about) </a:t>
            </a:r>
            <a:r>
              <a:rPr lang="en-US" altLang="zh-CN" dirty="0"/>
              <a:t>to </a:t>
            </a:r>
            <a:r>
              <a:rPr lang="en-US" altLang="zh-CN" sz="2800" dirty="0" smtClean="0"/>
              <a:t>consider or discuss why sth. has happened or what might happen </a:t>
            </a:r>
            <a:r>
              <a:rPr lang="zh-CN" altLang="en-US" sz="2400" dirty="0" smtClean="0">
                <a:solidFill>
                  <a:schemeClr val="hlink"/>
                </a:solidFill>
              </a:rPr>
              <a:t>思索；猜测；推测</a:t>
            </a:r>
            <a:endParaRPr lang="en-US" altLang="zh-CN" sz="2800" dirty="0" smtClean="0"/>
          </a:p>
          <a:p>
            <a:pPr marL="263525" indent="-263525" eaLnBrk="1" hangingPunct="1">
              <a:lnSpc>
                <a:spcPct val="100000"/>
              </a:lnSpc>
              <a:buSzPct val="120000"/>
              <a:buFont typeface="Arial" charset="0"/>
              <a:buNone/>
            </a:pPr>
            <a:r>
              <a:rPr lang="en-US" altLang="zh-CN" sz="2800" dirty="0" smtClean="0"/>
              <a:t> </a:t>
            </a:r>
            <a:r>
              <a:rPr lang="en-US" altLang="zh-CN" sz="2800" i="1" dirty="0" smtClean="0"/>
              <a:t>e.g.</a:t>
            </a:r>
            <a:r>
              <a:rPr lang="en-US" altLang="zh-CN" sz="2800" dirty="0" smtClean="0"/>
              <a:t> </a:t>
            </a:r>
          </a:p>
          <a:p>
            <a:pPr marL="0" indent="0" eaLnBrk="1" hangingPunct="1">
              <a:lnSpc>
                <a:spcPct val="100000"/>
              </a:lnSpc>
              <a:buSzPct val="100000"/>
              <a:buNone/>
            </a:pPr>
            <a:r>
              <a:rPr lang="en-US" altLang="zh-CN" sz="2800" dirty="0" smtClean="0"/>
              <a:t>1. We can</a:t>
            </a:r>
            <a:r>
              <a:rPr lang="en-US" altLang="zh-CN" sz="2800" b="1" dirty="0" smtClean="0"/>
              <a:t> only speculate </a:t>
            </a:r>
            <a:r>
              <a:rPr lang="en-US" altLang="zh-CN" sz="2800" dirty="0" smtClean="0"/>
              <a:t>about why he did it.</a:t>
            </a:r>
          </a:p>
          <a:p>
            <a:pPr marL="263525" indent="-263525" eaLnBrk="1" hangingPunct="1">
              <a:lnSpc>
                <a:spcPct val="100000"/>
              </a:lnSpc>
              <a:buSzPct val="120000"/>
              <a:buFont typeface="Arial" charset="0"/>
              <a:buNone/>
            </a:pPr>
            <a:r>
              <a:rPr lang="zh-CN" altLang="en-US" sz="2400" dirty="0" smtClean="0">
                <a:solidFill>
                  <a:schemeClr val="hlink"/>
                </a:solidFill>
              </a:rPr>
              <a:t>      我们只能猜测他做这件事的理由。</a:t>
            </a:r>
            <a:endParaRPr lang="en-US" altLang="zh-CN" sz="2400" dirty="0" smtClean="0">
              <a:solidFill>
                <a:schemeClr val="hlink"/>
              </a:solidFill>
            </a:endParaRPr>
          </a:p>
          <a:p>
            <a:pPr marL="450850" indent="-450850" algn="just" eaLnBrk="1" hangingPunct="1">
              <a:lnSpc>
                <a:spcPct val="100000"/>
              </a:lnSpc>
              <a:buSzPct val="100000"/>
              <a:buNone/>
            </a:pPr>
            <a:r>
              <a:rPr lang="en-US" altLang="zh-CN" dirty="0" smtClean="0"/>
              <a:t>2. </a:t>
            </a:r>
            <a:r>
              <a:rPr lang="en-US" altLang="zh-CN" dirty="0"/>
              <a:t>We can only </a:t>
            </a:r>
            <a:r>
              <a:rPr lang="en-US" altLang="zh-CN" b="1" dirty="0"/>
              <a:t>speculate</a:t>
            </a:r>
            <a:r>
              <a:rPr lang="en-US" altLang="zh-CN" dirty="0"/>
              <a:t> on the reasons for his </a:t>
            </a:r>
            <a:r>
              <a:rPr lang="en-US" altLang="zh-CN" dirty="0" smtClean="0"/>
              <a:t> sudden </a:t>
            </a:r>
            <a:r>
              <a:rPr lang="en-US" altLang="zh-CN" dirty="0"/>
              <a:t>resignation.</a:t>
            </a:r>
          </a:p>
          <a:p>
            <a:pPr marL="263525" indent="-263525" eaLnBrk="1" hangingPunct="1">
              <a:lnSpc>
                <a:spcPct val="120000"/>
              </a:lnSpc>
              <a:buSzPct val="120000"/>
              <a:buNone/>
            </a:pPr>
            <a:r>
              <a:rPr lang="zh-CN" altLang="en-US" sz="2400" dirty="0" smtClean="0">
                <a:solidFill>
                  <a:srgbClr val="0070C0"/>
                </a:solidFill>
                <a:latin typeface="+mn-ea"/>
              </a:rPr>
              <a:t>   </a:t>
            </a:r>
            <a:r>
              <a:rPr lang="zh-CN" altLang="en-US" sz="2400" dirty="0" smtClean="0">
                <a:solidFill>
                  <a:srgbClr val="0000FF"/>
                </a:solidFill>
                <a:latin typeface="+mn-ea"/>
              </a:rPr>
              <a:t>我们</a:t>
            </a:r>
            <a:r>
              <a:rPr lang="zh-CN" altLang="en-US" sz="2400" dirty="0">
                <a:solidFill>
                  <a:srgbClr val="0000FF"/>
                </a:solidFill>
                <a:latin typeface="+mn-ea"/>
              </a:rPr>
              <a:t>只能猜测他突然辞职的原因</a:t>
            </a:r>
            <a:r>
              <a:rPr lang="zh-CN" altLang="en-US" sz="2400" dirty="0" smtClean="0">
                <a:solidFill>
                  <a:srgbClr val="0000FF"/>
                </a:solidFill>
                <a:latin typeface="+mn-ea"/>
              </a:rPr>
              <a:t>。</a:t>
            </a:r>
            <a:endParaRPr lang="zh-CN" altLang="en-US" sz="2400" dirty="0">
              <a:solidFill>
                <a:srgbClr val="0000FF"/>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 name="Picture 2"/>
          <p:cNvPicPr>
            <a:picLocks noChangeAspect="1" noChangeArrowheads="1"/>
          </p:cNvPicPr>
          <p:nvPr/>
        </p:nvPicPr>
        <p:blipFill>
          <a:blip r:embed="rId2" cstate="print"/>
          <a:srcRect/>
          <a:stretch>
            <a:fillRect/>
          </a:stretch>
        </p:blipFill>
        <p:spPr bwMode="auto">
          <a:xfrm>
            <a:off x="2051720" y="1700808"/>
            <a:ext cx="1543050" cy="467722"/>
          </a:xfrm>
          <a:prstGeom prst="rect">
            <a:avLst/>
          </a:prstGeom>
          <a:noFill/>
          <a:ln w="9525">
            <a:noFill/>
            <a:miter lim="800000"/>
            <a:headEnd/>
            <a:tailEnd/>
          </a:ln>
          <a:effectLst/>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126704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dissolve">
                                      <p:cBhvr>
                                        <p:cTn id="1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44889" y="1628800"/>
            <a:ext cx="8280920" cy="5995750"/>
          </a:xfrm>
          <a:prstGeom prst="rect">
            <a:avLst/>
          </a:prstGeom>
          <a:noFill/>
          <a:ln>
            <a:miter lim="800000"/>
            <a:headEnd/>
            <a:tailEnd/>
          </a:ln>
        </p:spPr>
        <p:txBody>
          <a:bodyPr/>
          <a:lstStyle/>
          <a:p>
            <a:pPr marL="263525" indent="-263525" algn="just" eaLnBrk="1" hangingPunct="1">
              <a:lnSpc>
                <a:spcPct val="100000"/>
              </a:lnSpc>
              <a:spcBef>
                <a:spcPts val="600"/>
              </a:spcBef>
              <a:buSzPct val="120000"/>
              <a:buNone/>
              <a:tabLst>
                <a:tab pos="263525" algn="l"/>
              </a:tabLst>
            </a:pPr>
            <a:r>
              <a:rPr lang="en-US" altLang="zh-CN" sz="2400" b="1" dirty="0" smtClean="0">
                <a:latin typeface="Times New Roman" panose="02020603050405020304" pitchFamily="18" charset="0"/>
                <a:cs typeface="Times New Roman" panose="02020603050405020304" pitchFamily="18" charset="0"/>
              </a:rPr>
              <a:t>2.</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 </a:t>
            </a:r>
            <a:r>
              <a:rPr lang="en-US" altLang="zh-CN" sz="2400" dirty="0" smtClean="0">
                <a:latin typeface="Times New Roman" panose="02020603050405020304" pitchFamily="18" charset="0"/>
                <a:cs typeface="Times New Roman" panose="02020603050405020304" pitchFamily="18" charset="0"/>
              </a:rPr>
              <a:t>take the risk of investing your money in a company in the hope that you can make a big profit later by selling the shares that you buy   </a:t>
            </a:r>
            <a:r>
              <a:rPr lang="zh-CN" altLang="en-US" sz="2400" dirty="0" smtClean="0">
                <a:solidFill>
                  <a:schemeClr val="hlink"/>
                </a:solidFill>
                <a:latin typeface="Times New Roman" panose="02020603050405020304" pitchFamily="18" charset="0"/>
                <a:cs typeface="Times New Roman" panose="02020603050405020304" pitchFamily="18" charset="0"/>
              </a:rPr>
              <a:t>投机，做投机买卖</a:t>
            </a:r>
            <a:endParaRPr lang="en-US" altLang="zh-CN" sz="2400" dirty="0" smtClean="0">
              <a:latin typeface="Times New Roman" panose="02020603050405020304" pitchFamily="18" charset="0"/>
              <a:cs typeface="Times New Roman" panose="02020603050405020304" pitchFamily="18" charset="0"/>
            </a:endParaRPr>
          </a:p>
          <a:p>
            <a:pPr marL="263525" indent="-263525" eaLnBrk="1" hangingPunct="1">
              <a:lnSpc>
                <a:spcPct val="100000"/>
              </a:lnSpc>
              <a:spcBef>
                <a:spcPts val="600"/>
              </a:spcBef>
              <a:buSzPct val="120000"/>
              <a:buFont typeface="Arial" charset="0"/>
              <a:buNone/>
              <a:tabLst>
                <a:tab pos="263525" algn="l"/>
              </a:tabLst>
            </a:pPr>
            <a:r>
              <a:rPr lang="en-US" altLang="zh-CN" sz="2400" i="1" dirty="0" smtClean="0">
                <a:latin typeface="Times New Roman" panose="02020603050405020304" pitchFamily="18" charset="0"/>
                <a:cs typeface="Times New Roman" panose="02020603050405020304" pitchFamily="18" charset="0"/>
              </a:rPr>
              <a:t>e.g.</a:t>
            </a:r>
            <a:r>
              <a:rPr lang="en-US" altLang="zh-CN" sz="2400" dirty="0" smtClean="0">
                <a:latin typeface="Times New Roman" panose="02020603050405020304" pitchFamily="18" charset="0"/>
                <a:cs typeface="Times New Roman" panose="02020603050405020304" pitchFamily="18" charset="0"/>
              </a:rPr>
              <a:t> </a:t>
            </a:r>
          </a:p>
          <a:p>
            <a:pPr marL="0" indent="0" eaLnBrk="1" hangingPunct="1">
              <a:lnSpc>
                <a:spcPct val="100000"/>
              </a:lnSpc>
              <a:spcBef>
                <a:spcPts val="600"/>
              </a:spcBef>
              <a:buSzPct val="100000"/>
              <a:buNone/>
              <a:tabLst>
                <a:tab pos="263525" algn="l"/>
              </a:tabLst>
            </a:pPr>
            <a:r>
              <a:rPr lang="en-US" altLang="zh-CN" sz="2400" dirty="0" smtClean="0">
                <a:latin typeface="Times New Roman" panose="02020603050405020304" pitchFamily="18" charset="0"/>
                <a:cs typeface="Times New Roman" panose="02020603050405020304" pitchFamily="18" charset="0"/>
              </a:rPr>
              <a:t>1. Ned had </a:t>
            </a:r>
            <a:r>
              <a:rPr lang="en-US" altLang="zh-CN" sz="2400" b="1" dirty="0" smtClean="0">
                <a:latin typeface="Times New Roman" panose="02020603050405020304" pitchFamily="18" charset="0"/>
                <a:cs typeface="Times New Roman" panose="02020603050405020304" pitchFamily="18" charset="0"/>
              </a:rPr>
              <a:t>speculated</a:t>
            </a:r>
            <a:r>
              <a:rPr lang="en-US" altLang="zh-CN" sz="2400" dirty="0" smtClean="0">
                <a:latin typeface="Times New Roman" panose="02020603050405020304" pitchFamily="18" charset="0"/>
                <a:cs typeface="Times New Roman" panose="02020603050405020304" pitchFamily="18" charset="0"/>
              </a:rPr>
              <a:t> in gold and lost heavily. </a:t>
            </a:r>
          </a:p>
          <a:p>
            <a:pPr marL="263525" indent="-263525" eaLnBrk="1" hangingPunct="1">
              <a:lnSpc>
                <a:spcPct val="100000"/>
              </a:lnSpc>
              <a:spcBef>
                <a:spcPts val="600"/>
              </a:spcBef>
              <a:buSzPct val="120000"/>
              <a:buFont typeface="Arial" charset="0"/>
              <a:buNone/>
              <a:tabLst>
                <a:tab pos="263525" algn="l"/>
              </a:tabLst>
            </a:pPr>
            <a:r>
              <a:rPr lang="zh-CN" altLang="en-US" sz="2400" dirty="0" smtClean="0">
                <a:solidFill>
                  <a:schemeClr val="hlink"/>
                </a:solidFill>
                <a:latin typeface="Times New Roman" panose="02020603050405020304" pitchFamily="18" charset="0"/>
                <a:cs typeface="Times New Roman" panose="02020603050405020304" pitchFamily="18" charset="0"/>
              </a:rPr>
              <a:t>    内德曾做过黄金投机买卖，损失惨重。</a:t>
            </a:r>
            <a:endParaRPr lang="en-US" altLang="zh-CN" sz="2400" dirty="0" smtClean="0">
              <a:solidFill>
                <a:schemeClr val="hlink"/>
              </a:solidFill>
              <a:latin typeface="Times New Roman" panose="02020603050405020304" pitchFamily="18" charset="0"/>
              <a:cs typeface="Times New Roman" panose="02020603050405020304" pitchFamily="18" charset="0"/>
            </a:endParaRPr>
          </a:p>
          <a:p>
            <a:pPr marL="360363" indent="-360363" algn="just" eaLnBrk="1" hangingPunct="1">
              <a:lnSpc>
                <a:spcPct val="100000"/>
              </a:lnSpc>
              <a:spcBef>
                <a:spcPts val="600"/>
              </a:spcBef>
              <a:buSzPct val="100000"/>
              <a:buNone/>
              <a:tabLst>
                <a:tab pos="263525" algn="l"/>
              </a:tabLst>
            </a:pPr>
            <a:r>
              <a:rPr lang="en-US" altLang="zh-CN" sz="2400" dirty="0" smtClean="0">
                <a:latin typeface="Times New Roman" panose="02020603050405020304" pitchFamily="18" charset="0"/>
                <a:cs typeface="Times New Roman" panose="02020603050405020304" pitchFamily="18" charset="0"/>
              </a:rPr>
              <a:t>2. </a:t>
            </a:r>
            <a:r>
              <a:rPr lang="en-US" altLang="zh-CN" sz="2400" dirty="0">
                <a:latin typeface="Times New Roman" panose="02020603050405020304" pitchFamily="18" charset="0"/>
                <a:cs typeface="Times New Roman" panose="02020603050405020304" pitchFamily="18" charset="0"/>
              </a:rPr>
              <a:t>I was told her husband got much by </a:t>
            </a:r>
            <a:r>
              <a:rPr lang="en-US" altLang="zh-CN" sz="2400" b="1" dirty="0">
                <a:latin typeface="Times New Roman" panose="02020603050405020304" pitchFamily="18" charset="0"/>
                <a:cs typeface="Times New Roman" panose="02020603050405020304" pitchFamily="18" charset="0"/>
              </a:rPr>
              <a:t>speculating</a:t>
            </a:r>
            <a:r>
              <a:rPr lang="en-US" altLang="zh-CN" sz="2400" dirty="0">
                <a:latin typeface="Times New Roman" panose="02020603050405020304" pitchFamily="18" charset="0"/>
                <a:cs typeface="Times New Roman" panose="02020603050405020304" pitchFamily="18" charset="0"/>
              </a:rPr>
              <a:t> in shares / </a:t>
            </a:r>
            <a:r>
              <a:rPr lang="en-US" altLang="zh-CN" sz="2400" dirty="0" smtClean="0">
                <a:latin typeface="Times New Roman" panose="02020603050405020304" pitchFamily="18" charset="0"/>
                <a:cs typeface="Times New Roman" panose="02020603050405020304" pitchFamily="18" charset="0"/>
              </a:rPr>
              <a:t> stocks</a:t>
            </a:r>
            <a:r>
              <a:rPr lang="en-US" altLang="zh-CN" sz="2400" dirty="0">
                <a:latin typeface="Times New Roman" panose="02020603050405020304" pitchFamily="18" charset="0"/>
                <a:cs typeface="Times New Roman" panose="02020603050405020304" pitchFamily="18" charset="0"/>
              </a:rPr>
              <a:t>.</a:t>
            </a:r>
          </a:p>
          <a:p>
            <a:pPr marL="263525" indent="-263525" eaLnBrk="1" hangingPunct="1">
              <a:lnSpc>
                <a:spcPct val="100000"/>
              </a:lnSpc>
              <a:spcBef>
                <a:spcPts val="600"/>
              </a:spcBef>
              <a:buSzPct val="120000"/>
              <a:buNone/>
              <a:tabLst>
                <a:tab pos="263525" algn="l"/>
              </a:tabLst>
            </a:pPr>
            <a:r>
              <a:rPr lang="zh-CN" altLang="en-US" sz="2400" dirty="0" smtClean="0">
                <a:solidFill>
                  <a:srgbClr val="0000FF"/>
                </a:solidFill>
                <a:latin typeface="Times New Roman" panose="02020603050405020304" pitchFamily="18" charset="0"/>
                <a:cs typeface="Times New Roman" panose="02020603050405020304" pitchFamily="18" charset="0"/>
              </a:rPr>
              <a:t>     我</a:t>
            </a:r>
            <a:r>
              <a:rPr lang="zh-CN" altLang="en-US" sz="2400" dirty="0">
                <a:solidFill>
                  <a:srgbClr val="0000FF"/>
                </a:solidFill>
                <a:latin typeface="Times New Roman" panose="02020603050405020304" pitchFamily="18" charset="0"/>
                <a:cs typeface="Times New Roman" panose="02020603050405020304" pitchFamily="18" charset="0"/>
              </a:rPr>
              <a:t>听说她丈夫靠股票的投机买卖赚了很多钱。</a:t>
            </a:r>
          </a:p>
          <a:p>
            <a:pPr marL="0" indent="0" algn="just" eaLnBrk="1" hangingPunct="1">
              <a:lnSpc>
                <a:spcPct val="100000"/>
              </a:lnSpc>
              <a:spcBef>
                <a:spcPts val="600"/>
              </a:spcBef>
              <a:buSzPct val="100000"/>
              <a:buNone/>
              <a:tabLst>
                <a:tab pos="263525" algn="l"/>
              </a:tabLst>
            </a:pPr>
            <a:r>
              <a:rPr lang="en-US" altLang="zh-CN" sz="2400" b="1" dirty="0" smtClean="0">
                <a:solidFill>
                  <a:schemeClr val="accent6">
                    <a:lumMod val="50000"/>
                  </a:schemeClr>
                </a:solidFill>
                <a:latin typeface="Times New Roman" panose="02020603050405020304" pitchFamily="18" charset="0"/>
                <a:cs typeface="Times New Roman" panose="02020603050405020304" pitchFamily="18" charset="0"/>
              </a:rPr>
              <a:t>Word family:</a:t>
            </a:r>
          </a:p>
          <a:p>
            <a:pPr marL="263525" indent="-263525" eaLnBrk="1" hangingPunct="1">
              <a:lnSpc>
                <a:spcPct val="100000"/>
              </a:lnSpc>
              <a:spcBef>
                <a:spcPts val="600"/>
              </a:spcBef>
              <a:buSzPct val="120000"/>
              <a:buFont typeface="Arial" charset="0"/>
              <a:buNone/>
              <a:tabLst>
                <a:tab pos="263525" algn="l"/>
              </a:tabLst>
            </a:pPr>
            <a:r>
              <a:rPr lang="en-US" altLang="zh-CN" sz="2400" b="1" dirty="0" smtClean="0">
                <a:latin typeface="Times New Roman" panose="02020603050405020304" pitchFamily="18" charset="0"/>
                <a:cs typeface="Times New Roman" panose="02020603050405020304" pitchFamily="18" charset="0"/>
              </a:rPr>
              <a:t>speculation</a:t>
            </a:r>
            <a:r>
              <a:rPr lang="en-US" altLang="zh-CN" sz="2400" b="1" dirty="0" smtClean="0">
                <a:solidFill>
                  <a:schemeClr val="hlink"/>
                </a:solidFill>
                <a:latin typeface="Times New Roman" panose="02020603050405020304" pitchFamily="18" charset="0"/>
                <a:cs typeface="Times New Roman" panose="02020603050405020304" pitchFamily="18" charset="0"/>
              </a:rPr>
              <a:t> </a:t>
            </a:r>
            <a:r>
              <a:rPr lang="en-US" altLang="zh-CN" sz="2400" i="1" dirty="0" smtClean="0">
                <a:solidFill>
                  <a:srgbClr val="C00000"/>
                </a:solidFill>
                <a:latin typeface="Times New Roman" panose="02020603050405020304" pitchFamily="18" charset="0"/>
                <a:cs typeface="Times New Roman" panose="02020603050405020304" pitchFamily="18" charset="0"/>
              </a:rPr>
              <a:t>n.    </a:t>
            </a:r>
            <a:r>
              <a:rPr lang="en-US" altLang="zh-CN" sz="2400" b="1" dirty="0" smtClean="0">
                <a:latin typeface="Times New Roman" panose="02020603050405020304" pitchFamily="18" charset="0"/>
                <a:cs typeface="Times New Roman" panose="02020603050405020304" pitchFamily="18" charset="0"/>
              </a:rPr>
              <a:t>speculative</a:t>
            </a:r>
            <a:r>
              <a:rPr lang="en-US" altLang="zh-CN" sz="2400" b="1" dirty="0" smtClean="0">
                <a:solidFill>
                  <a:schemeClr val="hlink"/>
                </a:solidFill>
                <a:latin typeface="Times New Roman" panose="02020603050405020304" pitchFamily="18" charset="0"/>
                <a:cs typeface="Times New Roman" panose="02020603050405020304" pitchFamily="18" charset="0"/>
              </a:rPr>
              <a:t> </a:t>
            </a:r>
            <a:r>
              <a:rPr lang="en-US" altLang="zh-CN" sz="2400" i="1" dirty="0" smtClean="0">
                <a:solidFill>
                  <a:srgbClr val="C00000"/>
                </a:solidFill>
                <a:latin typeface="Times New Roman" panose="02020603050405020304" pitchFamily="18" charset="0"/>
                <a:cs typeface="Times New Roman" panose="02020603050405020304" pitchFamily="18" charset="0"/>
              </a:rPr>
              <a:t>a. </a:t>
            </a:r>
          </a:p>
          <a:p>
            <a:pPr marL="363538" indent="-363538" eaLnBrk="1" hangingPunct="1">
              <a:buSzPct val="120000"/>
              <a:buFont typeface="Arial" charset="0"/>
              <a:buNone/>
            </a:pPr>
            <a:endParaRPr lang="en-US" altLang="zh-CN" b="1" dirty="0" smtClean="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68377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7">
                                            <p:txEl>
                                              <p:pRg st="7" end="7"/>
                                            </p:txEl>
                                          </p:spTgt>
                                        </p:tgtEl>
                                        <p:attrNameLst>
                                          <p:attrName>style.visibility</p:attrName>
                                        </p:attrNameLst>
                                      </p:cBhvr>
                                      <p:to>
                                        <p:strVal val="visible"/>
                                      </p:to>
                                    </p:set>
                                    <p:animEffect transition="in" filter="dissolve">
                                      <p:cBhvr>
                                        <p:cTn id="20"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7"/>
          <p:cNvSpPr>
            <a:spLocks noGrp="1"/>
          </p:cNvSpPr>
          <p:nvPr>
            <p:ph type="title" idx="4294967295"/>
          </p:nvPr>
        </p:nvSpPr>
        <p:spPr>
          <a:xfrm>
            <a:off x="323528" y="1532496"/>
            <a:ext cx="4618037" cy="831850"/>
          </a:xfrm>
        </p:spPr>
        <p:txBody>
          <a:bodyPr>
            <a:normAutofit/>
          </a:bodyPr>
          <a:lstStyle/>
          <a:p>
            <a:pPr algn="l" eaLnBrk="1" hangingPunct="1"/>
            <a:r>
              <a:rPr lang="en-US" altLang="zh-CN" sz="3200" b="1" dirty="0" smtClean="0"/>
              <a:t>motive</a:t>
            </a:r>
            <a:endParaRPr lang="en-US" altLang="zh-CN" sz="3200" b="1" i="1" dirty="0" smtClean="0"/>
          </a:p>
        </p:txBody>
      </p:sp>
      <p:sp>
        <p:nvSpPr>
          <p:cNvPr id="232477" name="Rectangle 29"/>
          <p:cNvSpPr>
            <a:spLocks noChangeArrowheads="1"/>
          </p:cNvSpPr>
          <p:nvPr/>
        </p:nvSpPr>
        <p:spPr bwMode="auto">
          <a:xfrm>
            <a:off x="1849090" y="1708044"/>
            <a:ext cx="763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pPr>
            <a:r>
              <a:rPr kumimoji="0" lang="en-US" altLang="zh-CN" sz="2400" i="1" u="none" dirty="0">
                <a:solidFill>
                  <a:schemeClr val="tx1"/>
                </a:solidFill>
                <a:latin typeface="Century Gothic" pitchFamily="34" charset="0"/>
              </a:rPr>
              <a:t>n. </a:t>
            </a:r>
            <a:r>
              <a:rPr kumimoji="0" lang="en-US" altLang="zh-CN" sz="2400" u="none" dirty="0">
                <a:solidFill>
                  <a:schemeClr val="tx1"/>
                </a:solidFill>
                <a:latin typeface="Century Gothic" pitchFamily="34" charset="0"/>
              </a:rPr>
              <a:t>the reason that you do something</a:t>
            </a:r>
          </a:p>
        </p:txBody>
      </p:sp>
      <p:sp>
        <p:nvSpPr>
          <p:cNvPr id="232478" name="Text Box 30"/>
          <p:cNvSpPr txBox="1">
            <a:spLocks noChangeArrowheads="1"/>
          </p:cNvSpPr>
          <p:nvPr/>
        </p:nvSpPr>
        <p:spPr bwMode="auto">
          <a:xfrm>
            <a:off x="539750" y="2924944"/>
            <a:ext cx="8131175"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Tx/>
              <a:buAutoNum type="arabicPeriod"/>
            </a:pPr>
            <a:r>
              <a:rPr kumimoji="0" lang="en-US" altLang="zh-CN" sz="2400" u="none" dirty="0">
                <a:solidFill>
                  <a:schemeClr val="tx1"/>
                </a:solidFill>
                <a:latin typeface="Century Gothic" pitchFamily="34" charset="0"/>
              </a:rPr>
              <a:t>The motive  ________ the attack is not clear. </a:t>
            </a:r>
          </a:p>
          <a:p>
            <a:pPr eaLnBrk="1" hangingPunct="1">
              <a:lnSpc>
                <a:spcPct val="120000"/>
              </a:lnSpc>
              <a:spcBef>
                <a:spcPct val="20000"/>
              </a:spcBef>
              <a:buFontTx/>
              <a:buAutoNum type="arabicPeriod"/>
            </a:pPr>
            <a:r>
              <a:rPr kumimoji="0" lang="en-US" altLang="zh-CN" sz="2400" u="none" dirty="0">
                <a:solidFill>
                  <a:schemeClr val="tx1"/>
                </a:solidFill>
                <a:latin typeface="Century Gothic" pitchFamily="34" charset="0"/>
              </a:rPr>
              <a:t>People thought he must have an ____________ motive for wanting to help.</a:t>
            </a:r>
          </a:p>
          <a:p>
            <a:pPr eaLnBrk="1" hangingPunct="1">
              <a:lnSpc>
                <a:spcPct val="120000"/>
              </a:lnSpc>
              <a:spcBef>
                <a:spcPct val="20000"/>
              </a:spcBef>
              <a:buFontTx/>
              <a:buAutoNum type="arabicPeriod"/>
            </a:pPr>
            <a:r>
              <a:rPr kumimoji="0" lang="en-US" altLang="zh-CN" sz="2400" u="none" dirty="0">
                <a:solidFill>
                  <a:schemeClr val="tx1"/>
                </a:solidFill>
                <a:latin typeface="Century Gothic" pitchFamily="34" charset="0"/>
              </a:rPr>
              <a:t>When he visited her at home again, she started to ___________ his motive.</a:t>
            </a:r>
          </a:p>
        </p:txBody>
      </p:sp>
      <p:sp>
        <p:nvSpPr>
          <p:cNvPr id="1409032" name="Rectangle 8"/>
          <p:cNvSpPr>
            <a:spLocks noChangeArrowheads="1"/>
          </p:cNvSpPr>
          <p:nvPr/>
        </p:nvSpPr>
        <p:spPr bwMode="auto">
          <a:xfrm>
            <a:off x="323528" y="2364346"/>
            <a:ext cx="7993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pPr>
            <a:r>
              <a:rPr kumimoji="0" lang="en-US" altLang="zh-CN" sz="2400" b="1" u="none" dirty="0">
                <a:solidFill>
                  <a:schemeClr val="tx1"/>
                </a:solidFill>
                <a:latin typeface="Century Gothic" pitchFamily="34" charset="0"/>
              </a:rPr>
              <a:t>Complete the sentences with suitable words.</a:t>
            </a:r>
          </a:p>
        </p:txBody>
      </p:sp>
      <p:sp>
        <p:nvSpPr>
          <p:cNvPr id="1409038" name="Text Box 14"/>
          <p:cNvSpPr txBox="1">
            <a:spLocks noChangeArrowheads="1"/>
          </p:cNvSpPr>
          <p:nvPr/>
        </p:nvSpPr>
        <p:spPr bwMode="auto">
          <a:xfrm>
            <a:off x="2936616" y="2927359"/>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0066CC"/>
                </a:solidFill>
                <a:latin typeface="Century Gothic" pitchFamily="34" charset="0"/>
              </a:rPr>
              <a:t>for</a:t>
            </a:r>
          </a:p>
        </p:txBody>
      </p:sp>
      <p:sp>
        <p:nvSpPr>
          <p:cNvPr id="1409039" name="Text Box 15"/>
          <p:cNvSpPr txBox="1">
            <a:spLocks noChangeArrowheads="1"/>
          </p:cNvSpPr>
          <p:nvPr/>
        </p:nvSpPr>
        <p:spPr bwMode="auto">
          <a:xfrm>
            <a:off x="5940425" y="3508375"/>
            <a:ext cx="1944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0066CC"/>
                </a:solidFill>
                <a:latin typeface="Century Gothic" pitchFamily="34" charset="0"/>
              </a:rPr>
              <a:t>underlying</a:t>
            </a:r>
          </a:p>
        </p:txBody>
      </p:sp>
      <p:sp>
        <p:nvSpPr>
          <p:cNvPr id="1409040" name="Text Box 16"/>
          <p:cNvSpPr txBox="1">
            <a:spLocks noChangeArrowheads="1"/>
          </p:cNvSpPr>
          <p:nvPr/>
        </p:nvSpPr>
        <p:spPr bwMode="auto">
          <a:xfrm>
            <a:off x="1021209" y="4866113"/>
            <a:ext cx="1655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0066CC"/>
                </a:solidFill>
                <a:latin typeface="Century Gothic" pitchFamily="34" charset="0"/>
              </a:rPr>
              <a:t>question</a:t>
            </a:r>
          </a:p>
        </p:txBody>
      </p:sp>
      <p:pic>
        <p:nvPicPr>
          <p:cNvPr id="1409041" name="Picture 17" descr="mo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5103813"/>
            <a:ext cx="2985735"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773368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90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090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24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903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0903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9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232478" grpId="0"/>
      <p:bldP spid="1409032" grpId="0"/>
      <p:bldP spid="1409038" grpId="0"/>
      <p:bldP spid="1409039" grpId="0"/>
      <p:bldP spid="14090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395536" y="1628800"/>
            <a:ext cx="7992888" cy="5995750"/>
          </a:xfrm>
          <a:prstGeom prst="rect">
            <a:avLst/>
          </a:prstGeom>
          <a:noFill/>
          <a:ln>
            <a:miter lim="800000"/>
            <a:headEnd/>
            <a:tailEnd/>
          </a:ln>
        </p:spPr>
        <p:txBody>
          <a:bodyPr>
            <a:normAutofit/>
          </a:bodyPr>
          <a:lstStyle/>
          <a:p>
            <a:pPr algn="just">
              <a:lnSpc>
                <a:spcPct val="100000"/>
              </a:lnSpc>
              <a:buFont typeface="Arial" charset="0"/>
              <a:buNone/>
            </a:pPr>
            <a:r>
              <a:rPr lang="en-US" altLang="zh-CN" dirty="0" smtClean="0">
                <a:latin typeface="Times New Roman" panose="02020603050405020304" pitchFamily="18" charset="0"/>
                <a:cs typeface="Times New Roman" panose="02020603050405020304" pitchFamily="18" charset="0"/>
              </a:rPr>
              <a:t>exhaustive </a:t>
            </a:r>
            <a:r>
              <a:rPr lang="en-US" altLang="zh-CN" sz="2400" dirty="0" smtClean="0">
                <a:latin typeface="Times New Roman" panose="02020603050405020304" pitchFamily="18" charset="0"/>
                <a:cs typeface="Times New Roman" panose="02020603050405020304" pitchFamily="18" charset="0"/>
              </a:rPr>
              <a:t>                    </a:t>
            </a:r>
            <a:r>
              <a:rPr lang="en-US" altLang="zh-CN" sz="2400" i="1" dirty="0" smtClean="0">
                <a:solidFill>
                  <a:srgbClr val="C00000"/>
                </a:solidFill>
                <a:latin typeface="Times New Roman" panose="02020603050405020304" pitchFamily="18" charset="0"/>
                <a:cs typeface="Times New Roman" panose="02020603050405020304" pitchFamily="18" charset="0"/>
              </a:rPr>
              <a:t>a</a:t>
            </a:r>
            <a:r>
              <a:rPr lang="en-US" altLang="zh-CN" sz="2400" dirty="0" smtClean="0">
                <a:solidFill>
                  <a:srgbClr val="C00000"/>
                </a:solidFill>
                <a:latin typeface="Times New Roman" panose="02020603050405020304" pitchFamily="18" charset="0"/>
                <a:cs typeface="Times New Roman" panose="02020603050405020304" pitchFamily="18" charset="0"/>
              </a:rPr>
              <a:t>.</a:t>
            </a:r>
            <a:r>
              <a:rPr lang="en-US" altLang="zh-CN" sz="2400" dirty="0" smtClean="0">
                <a:solidFill>
                  <a:schemeClr val="accent2"/>
                </a:solidFill>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thorough or complete; including every possible element    </a:t>
            </a:r>
            <a:r>
              <a:rPr lang="zh-CN" altLang="zh-CN" sz="2400" dirty="0" smtClean="0">
                <a:solidFill>
                  <a:schemeClr val="hlink"/>
                </a:solidFill>
                <a:latin typeface="Times New Roman" panose="02020603050405020304" pitchFamily="18" charset="0"/>
                <a:cs typeface="Times New Roman" panose="02020603050405020304" pitchFamily="18" charset="0"/>
              </a:rPr>
              <a:t>彻底的；完全的</a:t>
            </a:r>
            <a:endParaRPr lang="en-US" altLang="zh-CN" sz="2400" dirty="0" smtClean="0">
              <a:solidFill>
                <a:srgbClr val="CC3300"/>
              </a:solidFill>
              <a:latin typeface="Times New Roman" panose="02020603050405020304" pitchFamily="18" charset="0"/>
              <a:cs typeface="Times New Roman" panose="02020603050405020304" pitchFamily="18" charset="0"/>
            </a:endParaRPr>
          </a:p>
          <a:p>
            <a:pPr algn="just">
              <a:lnSpc>
                <a:spcPct val="100000"/>
              </a:lnSpc>
              <a:buFont typeface="Arial" charset="0"/>
              <a:buNone/>
            </a:pPr>
            <a:r>
              <a:rPr lang="en-US" altLang="zh-CN" sz="2400" i="1" dirty="0" smtClean="0">
                <a:latin typeface="Times New Roman" panose="02020603050405020304" pitchFamily="18" charset="0"/>
                <a:cs typeface="Times New Roman" panose="02020603050405020304" pitchFamily="18" charset="0"/>
              </a:rPr>
              <a:t>e.g. </a:t>
            </a:r>
          </a:p>
          <a:p>
            <a:pPr marL="1587" indent="0" algn="just">
              <a:lnSpc>
                <a:spcPct val="100000"/>
              </a:lnSpc>
              <a:buNone/>
            </a:pPr>
            <a:r>
              <a:rPr lang="en-US" altLang="zh-CN" sz="2400" dirty="0" smtClean="0">
                <a:latin typeface="Times New Roman" panose="02020603050405020304" pitchFamily="18" charset="0"/>
                <a:cs typeface="Times New Roman" panose="02020603050405020304" pitchFamily="18" charset="0"/>
              </a:rPr>
              <a:t>1. </a:t>
            </a:r>
            <a:r>
              <a:rPr lang="en-US" altLang="zh-CN" sz="2400" dirty="0">
                <a:latin typeface="Times New Roman" panose="02020603050405020304" pitchFamily="18" charset="0"/>
                <a:cs typeface="Times New Roman" panose="02020603050405020304" pitchFamily="18" charset="0"/>
              </a:rPr>
              <a:t>An </a:t>
            </a:r>
            <a:r>
              <a:rPr lang="en-US" altLang="zh-CN" sz="2400" b="1" dirty="0">
                <a:latin typeface="Times New Roman" panose="02020603050405020304" pitchFamily="18" charset="0"/>
                <a:cs typeface="Times New Roman" panose="02020603050405020304" pitchFamily="18" charset="0"/>
              </a:rPr>
              <a:t>exhaustive</a:t>
            </a:r>
            <a:r>
              <a:rPr lang="en-US" altLang="zh-CN" sz="2400" dirty="0">
                <a:latin typeface="Times New Roman" panose="02020603050405020304" pitchFamily="18" charset="0"/>
                <a:cs typeface="Times New Roman" panose="02020603050405020304" pitchFamily="18" charset="0"/>
              </a:rPr>
              <a:t> investigation of the facts proves the contrary.  </a:t>
            </a:r>
          </a:p>
          <a:p>
            <a:pPr algn="just">
              <a:lnSpc>
                <a:spcPct val="100000"/>
              </a:lnSpc>
              <a:buNone/>
            </a:pPr>
            <a:r>
              <a:rPr lang="zh-CN" altLang="en-US" sz="2400" dirty="0" smtClean="0">
                <a:solidFill>
                  <a:schemeClr val="hlink"/>
                </a:solidFill>
                <a:latin typeface="Times New Roman" panose="02020603050405020304" pitchFamily="18" charset="0"/>
                <a:cs typeface="Times New Roman" panose="02020603050405020304" pitchFamily="18" charset="0"/>
              </a:rPr>
              <a:t>    彻底</a:t>
            </a:r>
            <a:r>
              <a:rPr lang="zh-CN" altLang="en-US" sz="2400" dirty="0">
                <a:solidFill>
                  <a:schemeClr val="hlink"/>
                </a:solidFill>
                <a:latin typeface="Times New Roman" panose="02020603050405020304" pitchFamily="18" charset="0"/>
                <a:cs typeface="Times New Roman" panose="02020603050405020304" pitchFamily="18" charset="0"/>
              </a:rPr>
              <a:t>地调查事实后发现情况正好相反。</a:t>
            </a:r>
            <a:endParaRPr lang="zh-CN" altLang="en-US" sz="2400" dirty="0">
              <a:latin typeface="Times New Roman" panose="02020603050405020304" pitchFamily="18" charset="0"/>
              <a:cs typeface="Times New Roman" panose="02020603050405020304" pitchFamily="18" charset="0"/>
            </a:endParaRPr>
          </a:p>
          <a:p>
            <a:pPr marL="360363" indent="-360363" algn="just">
              <a:lnSpc>
                <a:spcPct val="100000"/>
              </a:lnSpc>
              <a:buNone/>
            </a:pPr>
            <a:endParaRPr lang="en-US" altLang="zh-CN" sz="2400" dirty="0" smtClean="0">
              <a:latin typeface="Times New Roman" panose="02020603050405020304" pitchFamily="18" charset="0"/>
              <a:cs typeface="Times New Roman" panose="02020603050405020304" pitchFamily="18" charset="0"/>
            </a:endParaRPr>
          </a:p>
          <a:p>
            <a:pPr marL="360363" indent="-360363" algn="just">
              <a:lnSpc>
                <a:spcPct val="100000"/>
              </a:lnSpc>
              <a:buNone/>
            </a:pPr>
            <a:r>
              <a:rPr lang="en-US" altLang="zh-CN" sz="2400" dirty="0" smtClean="0">
                <a:latin typeface="Times New Roman" panose="02020603050405020304" pitchFamily="18" charset="0"/>
                <a:cs typeface="Times New Roman" panose="02020603050405020304" pitchFamily="18" charset="0"/>
              </a:rPr>
              <a:t>2. </a:t>
            </a:r>
            <a:r>
              <a:rPr lang="en-US" altLang="zh-CN" sz="2400" dirty="0">
                <a:latin typeface="Times New Roman" panose="02020603050405020304" pitchFamily="18" charset="0"/>
                <a:cs typeface="Times New Roman" panose="02020603050405020304" pitchFamily="18" charset="0"/>
              </a:rPr>
              <a:t>Although criminologists have conducted </a:t>
            </a:r>
            <a:r>
              <a:rPr lang="en-US" altLang="zh-CN" sz="2400" b="1" dirty="0">
                <a:latin typeface="Times New Roman" panose="02020603050405020304" pitchFamily="18" charset="0"/>
                <a:cs typeface="Times New Roman" panose="02020603050405020304" pitchFamily="18" charset="0"/>
              </a:rPr>
              <a:t>exhaustive</a:t>
            </a:r>
            <a:r>
              <a:rPr lang="en-US" altLang="zh-CN" sz="2400" dirty="0">
                <a:latin typeface="Times New Roman" panose="02020603050405020304" pitchFamily="18" charset="0"/>
                <a:cs typeface="Times New Roman" panose="02020603050405020304" pitchFamily="18" charset="0"/>
              </a:rPr>
              <a:t> research </a:t>
            </a:r>
            <a:r>
              <a:rPr lang="en-US" altLang="zh-CN" sz="2400" dirty="0" smtClean="0">
                <a:latin typeface="Times New Roman" panose="02020603050405020304" pitchFamily="18" charset="0"/>
                <a:cs typeface="Times New Roman" panose="02020603050405020304" pitchFamily="18" charset="0"/>
              </a:rPr>
              <a:t>  regarding </a:t>
            </a:r>
            <a:r>
              <a:rPr lang="en-US" altLang="zh-CN" sz="2400" dirty="0">
                <a:latin typeface="Times New Roman" panose="02020603050405020304" pitchFamily="18" charset="0"/>
                <a:cs typeface="Times New Roman" panose="02020603050405020304" pitchFamily="18" charset="0"/>
              </a:rPr>
              <a:t>the subject, little evidence exists to </a:t>
            </a:r>
            <a:r>
              <a:rPr lang="en-US" altLang="zh-CN" sz="2400" dirty="0" smtClean="0">
                <a:latin typeface="Times New Roman" panose="02020603050405020304" pitchFamily="18" charset="0"/>
                <a:cs typeface="Times New Roman" panose="02020603050405020304" pitchFamily="18" charset="0"/>
              </a:rPr>
              <a:t>support the claim.  </a:t>
            </a:r>
          </a:p>
          <a:p>
            <a:pPr marL="269875" indent="-269875" algn="just">
              <a:lnSpc>
                <a:spcPct val="100000"/>
              </a:lnSpc>
              <a:buNone/>
            </a:pPr>
            <a:r>
              <a:rPr lang="zh-CN" altLang="en-US" sz="2400" dirty="0" smtClean="0">
                <a:solidFill>
                  <a:schemeClr val="hlink"/>
                </a:solidFill>
                <a:latin typeface="Times New Roman" panose="02020603050405020304" pitchFamily="18" charset="0"/>
                <a:cs typeface="Times New Roman" panose="02020603050405020304" pitchFamily="18" charset="0"/>
              </a:rPr>
              <a:t>     虽然</a:t>
            </a:r>
            <a:r>
              <a:rPr lang="zh-CN" altLang="en-US" sz="2400" dirty="0">
                <a:solidFill>
                  <a:schemeClr val="hlink"/>
                </a:solidFill>
                <a:latin typeface="Times New Roman" panose="02020603050405020304" pitchFamily="18" charset="0"/>
                <a:cs typeface="Times New Roman" panose="02020603050405020304" pitchFamily="18" charset="0"/>
              </a:rPr>
              <a:t>刑事学家就这一课题做了详尽的研究，几乎没有</a:t>
            </a:r>
            <a:r>
              <a:rPr lang="zh-CN" altLang="en-US" sz="2400" dirty="0" smtClean="0">
                <a:solidFill>
                  <a:schemeClr val="hlink"/>
                </a:solidFill>
                <a:latin typeface="Times New Roman" panose="02020603050405020304" pitchFamily="18" charset="0"/>
                <a:cs typeface="Times New Roman" panose="02020603050405020304" pitchFamily="18" charset="0"/>
              </a:rPr>
              <a:t>证  据</a:t>
            </a:r>
            <a:r>
              <a:rPr lang="zh-CN" altLang="en-US" sz="2400" dirty="0">
                <a:solidFill>
                  <a:schemeClr val="hlink"/>
                </a:solidFill>
                <a:latin typeface="Times New Roman" panose="02020603050405020304" pitchFamily="18" charset="0"/>
                <a:cs typeface="Times New Roman" panose="02020603050405020304" pitchFamily="18" charset="0"/>
              </a:rPr>
              <a:t>能支持这种说法。 </a:t>
            </a:r>
            <a:endParaRPr lang="zh-CN" altLang="en-US" sz="2400" dirty="0">
              <a:latin typeface="Times New Roman" panose="02020603050405020304" pitchFamily="18" charset="0"/>
              <a:cs typeface="Times New Roman" panose="02020603050405020304" pitchFamily="18" charset="0"/>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4338" name="Picture 2"/>
          <p:cNvPicPr>
            <a:picLocks noChangeAspect="1" noChangeArrowheads="1"/>
          </p:cNvPicPr>
          <p:nvPr/>
        </p:nvPicPr>
        <p:blipFill>
          <a:blip r:embed="rId2" cstate="print"/>
          <a:srcRect/>
          <a:stretch>
            <a:fillRect/>
          </a:stretch>
        </p:blipFill>
        <p:spPr bwMode="auto">
          <a:xfrm>
            <a:off x="2483768" y="1781226"/>
            <a:ext cx="1276350" cy="333375"/>
          </a:xfrm>
          <a:prstGeom prst="rect">
            <a:avLst/>
          </a:prstGeom>
          <a:noFill/>
          <a:ln w="9525">
            <a:noFill/>
            <a:miter lim="800000"/>
            <a:headEnd/>
            <a:tailEnd/>
          </a:ln>
          <a:effectLst/>
        </p:spPr>
      </p:pic>
      <p:pic>
        <p:nvPicPr>
          <p:cNvPr id="12" name="Picture 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398914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dissolve">
                                      <p:cBhvr>
                                        <p:cTn id="1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339956" y="3366592"/>
            <a:ext cx="7992888" cy="5995750"/>
          </a:xfrm>
          <a:prstGeom prst="rect">
            <a:avLst/>
          </a:prstGeom>
          <a:noFill/>
          <a:ln>
            <a:miter lim="800000"/>
            <a:headEnd/>
            <a:tailEnd/>
          </a:ln>
        </p:spPr>
        <p:txBody>
          <a:bodyPr>
            <a:normAutofit/>
          </a:bodyPr>
          <a:lstStyle/>
          <a:p>
            <a:pPr algn="just">
              <a:lnSpc>
                <a:spcPct val="100000"/>
              </a:lnSpc>
              <a:buFont typeface="Arial" charset="0"/>
              <a:buNone/>
            </a:pPr>
            <a:r>
              <a:rPr lang="en-US" altLang="zh-CN" sz="2800" dirty="0">
                <a:latin typeface="Times New Roman" panose="02020603050405020304" pitchFamily="18" charset="0"/>
                <a:cs typeface="Times New Roman" panose="02020603050405020304" pitchFamily="18" charset="0"/>
              </a:rPr>
              <a:t>Why did you have to </a:t>
            </a:r>
            <a:r>
              <a:rPr lang="en-US" altLang="zh-CN" sz="2800" b="1" dirty="0">
                <a:latin typeface="Times New Roman" panose="02020603050405020304" pitchFamily="18" charset="0"/>
                <a:cs typeface="Times New Roman" panose="02020603050405020304" pitchFamily="18" charset="0"/>
              </a:rPr>
              <a:t>rake over </a:t>
            </a:r>
            <a:r>
              <a:rPr lang="en-US" altLang="zh-CN" sz="2800" dirty="0">
                <a:latin typeface="Times New Roman" panose="02020603050405020304" pitchFamily="18" charset="0"/>
                <a:cs typeface="Times New Roman" panose="02020603050405020304" pitchFamily="18" charset="0"/>
              </a:rPr>
              <a:t>his political past? </a:t>
            </a:r>
          </a:p>
          <a:p>
            <a:pPr algn="just">
              <a:lnSpc>
                <a:spcPct val="100000"/>
              </a:lnSpc>
              <a:buFont typeface="Arial" charset="0"/>
              <a:buNone/>
            </a:pPr>
            <a:r>
              <a:rPr lang="zh-CN" altLang="en-US" sz="2800" dirty="0">
                <a:solidFill>
                  <a:srgbClr val="0070C0"/>
                </a:solidFill>
                <a:latin typeface="Times New Roman" panose="02020603050405020304" pitchFamily="18" charset="0"/>
                <a:cs typeface="Times New Roman" panose="02020603050405020304" pitchFamily="18" charset="0"/>
              </a:rPr>
              <a:t>你为何非提他的政治历史不可？</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2" name="Picture 5">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pic>
        <p:nvPicPr>
          <p:cNvPr id="2" name="图片 1"/>
          <p:cNvPicPr>
            <a:picLocks noChangeAspect="1"/>
          </p:cNvPicPr>
          <p:nvPr/>
        </p:nvPicPr>
        <p:blipFill>
          <a:blip r:embed="rId4"/>
          <a:stretch>
            <a:fillRect/>
          </a:stretch>
        </p:blipFill>
        <p:spPr>
          <a:xfrm>
            <a:off x="339956" y="1756128"/>
            <a:ext cx="8369907" cy="1584176"/>
          </a:xfrm>
          <a:prstGeom prst="rect">
            <a:avLst/>
          </a:prstGeom>
        </p:spPr>
      </p:pic>
      <p:sp>
        <p:nvSpPr>
          <p:cNvPr id="3" name="矩形 2"/>
          <p:cNvSpPr/>
          <p:nvPr/>
        </p:nvSpPr>
        <p:spPr>
          <a:xfrm>
            <a:off x="233035" y="4288210"/>
            <a:ext cx="8724055" cy="2139047"/>
          </a:xfrm>
          <a:prstGeom prst="rect">
            <a:avLst/>
          </a:prstGeom>
        </p:spPr>
        <p:txBody>
          <a:bodyPr wrap="square">
            <a:spAutoFit/>
          </a:bodyPr>
          <a:lstStyle/>
          <a:p>
            <a:endParaRPr lang="en-US" altLang="zh-CN" dirty="0"/>
          </a:p>
          <a:p>
            <a:r>
              <a:rPr lang="en-US" altLang="zh-CN" sz="2800" dirty="0">
                <a:latin typeface="Times New Roman" panose="02020603050405020304" pitchFamily="18" charset="0"/>
                <a:cs typeface="Times New Roman" panose="02020603050405020304" pitchFamily="18" charset="0"/>
              </a:rPr>
              <a:t>In fact, although scholars still </a:t>
            </a:r>
            <a:r>
              <a:rPr lang="en-US" altLang="zh-CN" sz="2800" b="1" dirty="0">
                <a:latin typeface="Times New Roman" panose="02020603050405020304" pitchFamily="18" charset="0"/>
                <a:cs typeface="Times New Roman" panose="02020603050405020304" pitchFamily="18" charset="0"/>
              </a:rPr>
              <a:t>rake over </a:t>
            </a:r>
            <a:r>
              <a:rPr lang="en-US" altLang="zh-CN" sz="2800" dirty="0">
                <a:latin typeface="Times New Roman" panose="02020603050405020304" pitchFamily="18" charset="0"/>
                <a:cs typeface="Times New Roman" panose="02020603050405020304" pitchFamily="18" charset="0"/>
              </a:rPr>
              <a:t>the causes of the Depression, few think the 1929 crash contributed much. </a:t>
            </a:r>
          </a:p>
          <a:p>
            <a:endParaRPr lang="en-US" altLang="zh-CN" sz="1100" dirty="0" smtClean="0">
              <a:latin typeface="Times New Roman" panose="02020603050405020304" pitchFamily="18" charset="0"/>
              <a:cs typeface="Times New Roman" panose="02020603050405020304" pitchFamily="18" charset="0"/>
            </a:endParaRPr>
          </a:p>
          <a:p>
            <a:r>
              <a:rPr lang="zh-CN" altLang="en-US" sz="2400" dirty="0" smtClean="0">
                <a:solidFill>
                  <a:srgbClr val="0070C0"/>
                </a:solidFill>
                <a:latin typeface="Times New Roman" panose="02020603050405020304" pitchFamily="18" charset="0"/>
                <a:cs typeface="Times New Roman" panose="02020603050405020304" pitchFamily="18" charset="0"/>
              </a:rPr>
              <a:t>事实上</a:t>
            </a:r>
            <a:r>
              <a:rPr lang="zh-CN" altLang="en-US" sz="2400" dirty="0">
                <a:solidFill>
                  <a:srgbClr val="0070C0"/>
                </a:solidFill>
                <a:latin typeface="Times New Roman" panose="02020603050405020304" pitchFamily="18" charset="0"/>
                <a:cs typeface="Times New Roman" panose="02020603050405020304" pitchFamily="18" charset="0"/>
              </a:rPr>
              <a:t>，尽管学者们仍会重提大萧条的直接原因，但很少有人认为</a:t>
            </a:r>
            <a:r>
              <a:rPr lang="en-US" altLang="zh-CN" sz="2400" dirty="0">
                <a:solidFill>
                  <a:srgbClr val="0070C0"/>
                </a:solidFill>
                <a:latin typeface="Times New Roman" panose="02020603050405020304" pitchFamily="18" charset="0"/>
                <a:cs typeface="Times New Roman" panose="02020603050405020304" pitchFamily="18" charset="0"/>
              </a:rPr>
              <a:t>1929</a:t>
            </a:r>
            <a:r>
              <a:rPr lang="zh-CN" altLang="en-US" sz="2400" dirty="0">
                <a:solidFill>
                  <a:srgbClr val="0070C0"/>
                </a:solidFill>
                <a:latin typeface="Times New Roman" panose="02020603050405020304" pitchFamily="18" charset="0"/>
                <a:cs typeface="Times New Roman" panose="02020603050405020304" pitchFamily="18" charset="0"/>
              </a:rPr>
              <a:t>年（的股市大崩盘）是最主要的导火索。</a:t>
            </a:r>
          </a:p>
        </p:txBody>
      </p:sp>
      <p:sp>
        <p:nvSpPr>
          <p:cNvPr id="5" name="矩形 4"/>
          <p:cNvSpPr/>
          <p:nvPr/>
        </p:nvSpPr>
        <p:spPr>
          <a:xfrm>
            <a:off x="233035" y="1648939"/>
            <a:ext cx="1956561" cy="584775"/>
          </a:xfrm>
          <a:prstGeom prst="rect">
            <a:avLst/>
          </a:prstGeom>
          <a:solidFill>
            <a:schemeClr val="bg1"/>
          </a:solidFill>
        </p:spPr>
        <p:txBody>
          <a:bodyPr wrap="none">
            <a:spAutoFit/>
          </a:bodyPr>
          <a:lstStyle/>
          <a:p>
            <a:r>
              <a:rPr lang="en-US" altLang="zh-CN" sz="3200" b="1" dirty="0">
                <a:solidFill>
                  <a:prstClr val="black"/>
                </a:solidFill>
                <a:latin typeface="Times New Roman" panose="02020603050405020304" pitchFamily="18" charset="0"/>
                <a:cs typeface="Times New Roman" panose="02020603050405020304" pitchFamily="18" charset="0"/>
              </a:rPr>
              <a:t>rake over </a:t>
            </a:r>
            <a:endParaRPr lang="zh-CN" altLang="en-US" sz="3200" dirty="0"/>
          </a:p>
        </p:txBody>
      </p:sp>
    </p:spTree>
    <p:extLst>
      <p:ext uri="{BB962C8B-B14F-4D97-AF65-F5344CB8AC3E}">
        <p14:creationId xmlns:p14="http://schemas.microsoft.com/office/powerpoint/2010/main" val="268340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1" name="Picture 5">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pic>
        <p:nvPicPr>
          <p:cNvPr id="2" name="图片 1"/>
          <p:cNvPicPr>
            <a:picLocks noChangeAspect="1"/>
          </p:cNvPicPr>
          <p:nvPr/>
        </p:nvPicPr>
        <p:blipFill>
          <a:blip r:embed="rId4"/>
          <a:stretch>
            <a:fillRect/>
          </a:stretch>
        </p:blipFill>
        <p:spPr>
          <a:xfrm>
            <a:off x="971600" y="2675901"/>
            <a:ext cx="7056784" cy="3960440"/>
          </a:xfrm>
          <a:prstGeom prst="rect">
            <a:avLst/>
          </a:prstGeom>
        </p:spPr>
      </p:pic>
      <p:sp>
        <p:nvSpPr>
          <p:cNvPr id="3" name="矩形 2"/>
          <p:cNvSpPr/>
          <p:nvPr/>
        </p:nvSpPr>
        <p:spPr>
          <a:xfrm>
            <a:off x="166688" y="1737261"/>
            <a:ext cx="3603743" cy="646331"/>
          </a:xfrm>
          <a:prstGeom prst="rect">
            <a:avLst/>
          </a:prstGeom>
        </p:spPr>
        <p:txBody>
          <a:bodyPr wrap="none">
            <a:spAutoFit/>
          </a:bodyPr>
          <a:lstStyle/>
          <a:p>
            <a:r>
              <a:rPr lang="en-US" altLang="zh-CN" sz="3600" b="1" dirty="0"/>
              <a:t>The feedback rule</a:t>
            </a:r>
          </a:p>
        </p:txBody>
      </p:sp>
      <p:sp>
        <p:nvSpPr>
          <p:cNvPr id="4" name="矩形 3"/>
          <p:cNvSpPr/>
          <p:nvPr/>
        </p:nvSpPr>
        <p:spPr>
          <a:xfrm>
            <a:off x="5508104" y="1761491"/>
            <a:ext cx="2252540" cy="954107"/>
          </a:xfrm>
          <a:prstGeom prst="rect">
            <a:avLst/>
          </a:prstGeom>
        </p:spPr>
        <p:txBody>
          <a:bodyPr wrap="none">
            <a:spAutoFit/>
          </a:bodyPr>
          <a:lstStyle/>
          <a:p>
            <a:r>
              <a:rPr lang="en-US" altLang="zh-CN" sz="2800" b="1" dirty="0">
                <a:solidFill>
                  <a:srgbClr val="002060"/>
                </a:solidFill>
                <a:latin typeface="Cambria" panose="02040503050406030204" pitchFamily="18" charset="0"/>
                <a:ea typeface="Cambria" panose="02040503050406030204" pitchFamily="18" charset="0"/>
              </a:rPr>
              <a:t>animated </a:t>
            </a:r>
            <a:endParaRPr lang="en-US" altLang="zh-CN" sz="2800" b="1" dirty="0" smtClean="0">
              <a:solidFill>
                <a:srgbClr val="002060"/>
              </a:solidFill>
              <a:latin typeface="Cambria" panose="02040503050406030204" pitchFamily="18" charset="0"/>
              <a:ea typeface="Cambria" panose="02040503050406030204" pitchFamily="18" charset="0"/>
            </a:endParaRPr>
          </a:p>
          <a:p>
            <a:r>
              <a:rPr lang="en-US" altLang="zh-CN" sz="2800" b="1" dirty="0" smtClean="0">
                <a:solidFill>
                  <a:srgbClr val="002060"/>
                </a:solidFill>
                <a:latin typeface="Cambria" panose="02040503050406030204" pitchFamily="18" charset="0"/>
                <a:ea typeface="Cambria" panose="02040503050406030204" pitchFamily="18" charset="0"/>
              </a:rPr>
              <a:t>enthusiastic</a:t>
            </a:r>
            <a:r>
              <a:rPr lang="en-US" altLang="zh-CN" dirty="0" smtClean="0">
                <a:solidFill>
                  <a:srgbClr val="002060"/>
                </a:solidFill>
              </a:rPr>
              <a:t> </a:t>
            </a:r>
            <a:endParaRPr lang="zh-CN" altLang="en-US" dirty="0">
              <a:solidFill>
                <a:srgbClr val="002060"/>
              </a:solidFill>
            </a:endParaRPr>
          </a:p>
        </p:txBody>
      </p:sp>
    </p:spTree>
    <p:extLst>
      <p:ext uri="{BB962C8B-B14F-4D97-AF65-F5344CB8AC3E}">
        <p14:creationId xmlns:p14="http://schemas.microsoft.com/office/powerpoint/2010/main" val="27169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27"/>
          <p:cNvSpPr>
            <a:spLocks noGrp="1"/>
          </p:cNvSpPr>
          <p:nvPr>
            <p:ph type="title" idx="4294967295"/>
          </p:nvPr>
        </p:nvSpPr>
        <p:spPr>
          <a:xfrm>
            <a:off x="-612576" y="1340768"/>
            <a:ext cx="5472113" cy="831850"/>
          </a:xfrm>
        </p:spPr>
        <p:txBody>
          <a:bodyPr/>
          <a:lstStyle/>
          <a:p>
            <a:pPr algn="l" eaLnBrk="1" hangingPunct="1">
              <a:defRPr/>
            </a:pPr>
            <a:r>
              <a:rPr lang="zh-CN" altLang="en-US" sz="2800" dirty="0" smtClean="0">
                <a:latin typeface="+mn-lt"/>
              </a:rPr>
              <a:t>	</a:t>
            </a:r>
            <a:r>
              <a:rPr lang="en-US" altLang="zh-CN" sz="3200" b="1" dirty="0" smtClean="0">
                <a:latin typeface="+mn-lt"/>
              </a:rPr>
              <a:t>appreciative</a:t>
            </a:r>
            <a:endParaRPr lang="en-US" altLang="zh-CN" sz="3200" b="1" i="1" dirty="0" smtClean="0">
              <a:latin typeface="+mn-lt"/>
            </a:endParaRPr>
          </a:p>
        </p:txBody>
      </p:sp>
      <p:sp>
        <p:nvSpPr>
          <p:cNvPr id="232477" name="Rectangle 29"/>
          <p:cNvSpPr>
            <a:spLocks noChangeArrowheads="1"/>
          </p:cNvSpPr>
          <p:nvPr/>
        </p:nvSpPr>
        <p:spPr bwMode="auto">
          <a:xfrm>
            <a:off x="2555776" y="1493698"/>
            <a:ext cx="631358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628650" indent="-628650" eaLnBrk="0" hangingPunct="0">
              <a:tabLst>
                <a:tab pos="808038" algn="l"/>
              </a:tabLst>
              <a:defRPr kumimoji="1" sz="2800" u="sng">
                <a:solidFill>
                  <a:schemeClr val="hlink"/>
                </a:solidFill>
                <a:latin typeface="Times New Roman" pitchFamily="18" charset="0"/>
                <a:ea typeface="宋体" pitchFamily="2" charset="-122"/>
              </a:defRPr>
            </a:lvl1pPr>
            <a:lvl2pPr marL="742950" indent="-285750" eaLnBrk="0" hangingPunct="0">
              <a:tabLst>
                <a:tab pos="808038" algn="l"/>
              </a:tabLst>
              <a:defRPr kumimoji="1" sz="2800" u="sng">
                <a:solidFill>
                  <a:schemeClr val="hlink"/>
                </a:solidFill>
                <a:latin typeface="Times New Roman" pitchFamily="18" charset="0"/>
                <a:ea typeface="宋体" pitchFamily="2" charset="-122"/>
              </a:defRPr>
            </a:lvl2pPr>
            <a:lvl3pPr marL="1143000" indent="-228600" eaLnBrk="0" hangingPunct="0">
              <a:tabLst>
                <a:tab pos="808038" algn="l"/>
              </a:tabLst>
              <a:defRPr kumimoji="1" sz="2800" u="sng">
                <a:solidFill>
                  <a:schemeClr val="hlink"/>
                </a:solidFill>
                <a:latin typeface="Times New Roman" pitchFamily="18" charset="0"/>
                <a:ea typeface="宋体" pitchFamily="2" charset="-122"/>
              </a:defRPr>
            </a:lvl3pPr>
            <a:lvl4pPr marL="1600200" indent="-228600" eaLnBrk="0" hangingPunct="0">
              <a:tabLst>
                <a:tab pos="808038" algn="l"/>
              </a:tabLst>
              <a:defRPr kumimoji="1" sz="2800" u="sng">
                <a:solidFill>
                  <a:schemeClr val="hlink"/>
                </a:solidFill>
                <a:latin typeface="Times New Roman" pitchFamily="18" charset="0"/>
                <a:ea typeface="宋体" pitchFamily="2" charset="-122"/>
              </a:defRPr>
            </a:lvl4pPr>
            <a:lvl5pPr marL="2057400" indent="-228600" eaLnBrk="0" hangingPunct="0">
              <a:tabLst>
                <a:tab pos="808038"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808038"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808038"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808038"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808038" algn="l"/>
              </a:tabLst>
              <a:defRPr kumimoji="1" sz="2800" u="sng">
                <a:solidFill>
                  <a:schemeClr val="hlink"/>
                </a:solidFill>
                <a:latin typeface="Times New Roman" pitchFamily="18" charset="0"/>
                <a:ea typeface="宋体" pitchFamily="2" charset="-122"/>
              </a:defRPr>
            </a:lvl9pPr>
          </a:lstStyle>
          <a:p>
            <a:pPr eaLnBrk="1" hangingPunct="1">
              <a:spcBef>
                <a:spcPct val="0"/>
              </a:spcBef>
            </a:pPr>
            <a:r>
              <a:rPr kumimoji="0" lang="en-US" altLang="zh-CN" sz="2400" i="1" u="none" dirty="0">
                <a:solidFill>
                  <a:schemeClr val="tx1"/>
                </a:solidFill>
                <a:latin typeface="Century Gothic" pitchFamily="34" charset="0"/>
              </a:rPr>
              <a:t>adj.</a:t>
            </a:r>
            <a:r>
              <a:rPr kumimoji="0" lang="en-US" altLang="zh-CN" sz="2400" u="none" dirty="0">
                <a:solidFill>
                  <a:schemeClr val="tx1"/>
                </a:solidFill>
                <a:latin typeface="Century Gothic" pitchFamily="34" charset="0"/>
              </a:rPr>
              <a:t> showing that you are grateful or you enjoyed something </a:t>
            </a:r>
          </a:p>
        </p:txBody>
      </p:sp>
      <p:sp>
        <p:nvSpPr>
          <p:cNvPr id="1411079" name="Rectangle 7"/>
          <p:cNvSpPr>
            <a:spLocks noChangeArrowheads="1"/>
          </p:cNvSpPr>
          <p:nvPr/>
        </p:nvSpPr>
        <p:spPr bwMode="auto">
          <a:xfrm>
            <a:off x="395535" y="2339610"/>
            <a:ext cx="7510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pPr>
            <a:r>
              <a:rPr kumimoji="0" lang="en-US" altLang="zh-CN" sz="2400" b="1" u="none" dirty="0">
                <a:solidFill>
                  <a:schemeClr val="tx1"/>
                </a:solidFill>
                <a:latin typeface="Century Gothic" pitchFamily="34" charset="0"/>
              </a:rPr>
              <a:t>Complete the sentences with the words in the box.</a:t>
            </a:r>
          </a:p>
        </p:txBody>
      </p:sp>
      <p:sp>
        <p:nvSpPr>
          <p:cNvPr id="232478" name="Text Box 30"/>
          <p:cNvSpPr txBox="1">
            <a:spLocks noChangeArrowheads="1"/>
          </p:cNvSpPr>
          <p:nvPr/>
        </p:nvSpPr>
        <p:spPr bwMode="auto">
          <a:xfrm>
            <a:off x="517525" y="3844925"/>
            <a:ext cx="8351837"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10000"/>
              </a:lnSpc>
              <a:spcBef>
                <a:spcPct val="10000"/>
              </a:spcBef>
              <a:buFontTx/>
              <a:buAutoNum type="arabicPeriod"/>
            </a:pPr>
            <a:r>
              <a:rPr kumimoji="0" lang="en-US" altLang="zh-CN" sz="2400" u="none" dirty="0">
                <a:solidFill>
                  <a:schemeClr val="tx1"/>
                </a:solidFill>
                <a:latin typeface="Century Gothic" pitchFamily="34" charset="0"/>
                <a:ea typeface="黑体" pitchFamily="49" charset="-122"/>
              </a:rPr>
              <a:t>Many of the junior staff feel that they are properly _____________.</a:t>
            </a:r>
          </a:p>
          <a:p>
            <a:pPr eaLnBrk="1" hangingPunct="1">
              <a:lnSpc>
                <a:spcPct val="110000"/>
              </a:lnSpc>
              <a:spcBef>
                <a:spcPct val="10000"/>
              </a:spcBef>
              <a:buFontTx/>
              <a:buAutoNum type="arabicPeriod"/>
            </a:pPr>
            <a:r>
              <a:rPr kumimoji="0" lang="en-US" altLang="zh-CN" sz="2400" u="none" dirty="0">
                <a:solidFill>
                  <a:schemeClr val="tx1"/>
                </a:solidFill>
                <a:latin typeface="Century Gothic" pitchFamily="34" charset="0"/>
                <a:ea typeface="黑体" pitchFamily="49" charset="-122"/>
              </a:rPr>
              <a:t>I would ______________ it if you would just let me deal with it.</a:t>
            </a:r>
          </a:p>
          <a:p>
            <a:pPr eaLnBrk="1" hangingPunct="1">
              <a:lnSpc>
                <a:spcPct val="110000"/>
              </a:lnSpc>
              <a:spcBef>
                <a:spcPct val="10000"/>
              </a:spcBef>
              <a:buFontTx/>
              <a:buAutoNum type="arabicPeriod"/>
            </a:pPr>
            <a:r>
              <a:rPr kumimoji="0" lang="en-US" altLang="zh-CN" sz="2400" u="none" dirty="0">
                <a:solidFill>
                  <a:schemeClr val="tx1"/>
                </a:solidFill>
                <a:latin typeface="Century Gothic" pitchFamily="34" charset="0"/>
                <a:ea typeface="黑体" pitchFamily="49" charset="-122"/>
              </a:rPr>
              <a:t>He was sincerely ________________ of their support.</a:t>
            </a:r>
          </a:p>
          <a:p>
            <a:pPr eaLnBrk="1" hangingPunct="1">
              <a:lnSpc>
                <a:spcPct val="110000"/>
              </a:lnSpc>
              <a:spcBef>
                <a:spcPct val="10000"/>
              </a:spcBef>
              <a:buFontTx/>
              <a:buAutoNum type="arabicPeriod"/>
            </a:pPr>
            <a:r>
              <a:rPr kumimoji="0" lang="en-US" altLang="zh-CN" sz="2400" u="none" dirty="0">
                <a:solidFill>
                  <a:schemeClr val="tx1"/>
                </a:solidFill>
                <a:latin typeface="Century Gothic" pitchFamily="34" charset="0"/>
                <a:ea typeface="黑体" pitchFamily="49" charset="-122"/>
              </a:rPr>
              <a:t>The award is give in _______________ of her huge contribution to the film business.</a:t>
            </a:r>
          </a:p>
        </p:txBody>
      </p:sp>
      <p:sp>
        <p:nvSpPr>
          <p:cNvPr id="1411086" name="AutoShape 14"/>
          <p:cNvSpPr>
            <a:spLocks noChangeArrowheads="1"/>
          </p:cNvSpPr>
          <p:nvPr/>
        </p:nvSpPr>
        <p:spPr bwMode="gray">
          <a:xfrm>
            <a:off x="1187623" y="2852936"/>
            <a:ext cx="6120681" cy="863600"/>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a:spcBef>
                <a:spcPct val="0"/>
              </a:spcBef>
            </a:pPr>
            <a:r>
              <a:rPr kumimoji="0" lang="en-US" altLang="zh-CN" sz="2400" u="none" dirty="0">
                <a:solidFill>
                  <a:schemeClr val="tx1"/>
                </a:solidFill>
                <a:latin typeface="Century Gothic" pitchFamily="34" charset="0"/>
              </a:rPr>
              <a:t>   appreciate         appreciated    </a:t>
            </a:r>
          </a:p>
          <a:p>
            <a:pPr algn="ctr">
              <a:spcBef>
                <a:spcPct val="0"/>
              </a:spcBef>
            </a:pPr>
            <a:r>
              <a:rPr kumimoji="0" lang="en-US" altLang="zh-CN" sz="2400" u="none" dirty="0">
                <a:solidFill>
                  <a:schemeClr val="tx1"/>
                </a:solidFill>
                <a:latin typeface="Century Gothic" pitchFamily="34" charset="0"/>
              </a:rPr>
              <a:t>appreciation      appreciative</a:t>
            </a:r>
          </a:p>
        </p:txBody>
      </p:sp>
      <p:sp>
        <p:nvSpPr>
          <p:cNvPr id="1411087" name="Rectangle 15"/>
          <p:cNvSpPr>
            <a:spLocks noChangeArrowheads="1"/>
          </p:cNvSpPr>
          <p:nvPr/>
        </p:nvSpPr>
        <p:spPr bwMode="auto">
          <a:xfrm>
            <a:off x="927914" y="4262086"/>
            <a:ext cx="215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0066CC"/>
                </a:solidFill>
                <a:latin typeface="Century Gothic" pitchFamily="34" charset="0"/>
              </a:rPr>
              <a:t>appreciated</a:t>
            </a:r>
            <a:r>
              <a:rPr lang="en-US" altLang="zh-CN" sz="2400" u="none" dirty="0">
                <a:solidFill>
                  <a:schemeClr val="tx2"/>
                </a:solidFill>
                <a:latin typeface="Century Gothic" pitchFamily="34" charset="0"/>
              </a:rPr>
              <a:t> </a:t>
            </a:r>
            <a:endParaRPr lang="zh-CN" altLang="en-US" sz="2400" u="none" dirty="0">
              <a:solidFill>
                <a:schemeClr val="tx2"/>
              </a:solidFill>
              <a:latin typeface="Century Gothic" pitchFamily="34" charset="0"/>
            </a:endParaRPr>
          </a:p>
        </p:txBody>
      </p:sp>
      <p:sp>
        <p:nvSpPr>
          <p:cNvPr id="1411088" name="Rectangle 16"/>
          <p:cNvSpPr>
            <a:spLocks noChangeArrowheads="1"/>
          </p:cNvSpPr>
          <p:nvPr/>
        </p:nvSpPr>
        <p:spPr bwMode="auto">
          <a:xfrm>
            <a:off x="2357462" y="4725144"/>
            <a:ext cx="160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0066CC"/>
                </a:solidFill>
                <a:latin typeface="Century Gothic" pitchFamily="34" charset="0"/>
              </a:rPr>
              <a:t>appreciate</a:t>
            </a:r>
            <a:endParaRPr kumimoji="0" lang="zh-CN" altLang="en-US" sz="2400" u="none" dirty="0">
              <a:solidFill>
                <a:srgbClr val="0066CC"/>
              </a:solidFill>
              <a:latin typeface="Century Gothic" pitchFamily="34" charset="0"/>
            </a:endParaRPr>
          </a:p>
        </p:txBody>
      </p:sp>
      <p:sp>
        <p:nvSpPr>
          <p:cNvPr id="1411089" name="Rectangle 17"/>
          <p:cNvSpPr>
            <a:spLocks noChangeArrowheads="1"/>
          </p:cNvSpPr>
          <p:nvPr/>
        </p:nvSpPr>
        <p:spPr bwMode="auto">
          <a:xfrm>
            <a:off x="3637800" y="5517232"/>
            <a:ext cx="1914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0066CC"/>
                </a:solidFill>
                <a:latin typeface="Century Gothic" pitchFamily="34" charset="0"/>
              </a:rPr>
              <a:t>appreciative</a:t>
            </a:r>
            <a:r>
              <a:rPr lang="en-US" altLang="zh-CN" sz="2400" u="none" dirty="0">
                <a:solidFill>
                  <a:schemeClr val="tx2"/>
                </a:solidFill>
                <a:latin typeface="Century Gothic" pitchFamily="34" charset="0"/>
              </a:rPr>
              <a:t> </a:t>
            </a:r>
            <a:endParaRPr lang="zh-CN" altLang="en-US" sz="2400" u="none" dirty="0">
              <a:solidFill>
                <a:schemeClr val="tx2"/>
              </a:solidFill>
              <a:latin typeface="Century Gothic" pitchFamily="34" charset="0"/>
            </a:endParaRPr>
          </a:p>
        </p:txBody>
      </p:sp>
      <p:sp>
        <p:nvSpPr>
          <p:cNvPr id="1411090" name="Rectangle 18"/>
          <p:cNvSpPr>
            <a:spLocks noChangeArrowheads="1"/>
          </p:cNvSpPr>
          <p:nvPr/>
        </p:nvSpPr>
        <p:spPr bwMode="auto">
          <a:xfrm>
            <a:off x="3995936" y="6021288"/>
            <a:ext cx="2197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rgbClr val="0066CC"/>
                </a:solidFill>
                <a:latin typeface="Century Gothic" pitchFamily="34" charset="0"/>
              </a:rPr>
              <a:t>appreciation</a:t>
            </a:r>
            <a:r>
              <a:rPr lang="en-US" altLang="zh-CN" sz="2400" u="none" dirty="0">
                <a:solidFill>
                  <a:schemeClr val="tx2"/>
                </a:solidFill>
                <a:latin typeface="Century Gothic" pitchFamily="34" charset="0"/>
              </a:rPr>
              <a:t> </a:t>
            </a:r>
            <a:endParaRPr lang="zh-CN" altLang="en-US" sz="2400" u="none" dirty="0">
              <a:solidFill>
                <a:schemeClr val="tx2"/>
              </a:solidFill>
              <a:latin typeface="Century Gothic" pitchFamily="34" charset="0"/>
            </a:endParaRPr>
          </a:p>
        </p:txBody>
      </p:sp>
      <p:pic>
        <p:nvPicPr>
          <p:cNvPr id="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140157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10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110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47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247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247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2478">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1108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1108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1108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11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1411079" grpId="0"/>
      <p:bldP spid="1411086" grpId="0" animBg="1"/>
      <p:bldP spid="1411087" grpId="0"/>
      <p:bldP spid="1411088" grpId="0"/>
      <p:bldP spid="1411089" grpId="0"/>
      <p:bldP spid="141109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323529" y="1628800"/>
            <a:ext cx="8280919" cy="5943992"/>
          </a:xfrm>
          <a:prstGeom prst="rect">
            <a:avLst/>
          </a:prstGeom>
          <a:noFill/>
          <a:ln>
            <a:miter lim="800000"/>
            <a:headEnd/>
            <a:tailEnd/>
          </a:ln>
        </p:spPr>
        <p:txBody>
          <a:bodyPr/>
          <a:lstStyle/>
          <a:p>
            <a:pPr algn="just" eaLnBrk="1" hangingPunct="1">
              <a:lnSpc>
                <a:spcPct val="100000"/>
              </a:lnSpc>
              <a:buNone/>
            </a:pPr>
            <a:r>
              <a:rPr lang="en-US" altLang="en-US" sz="3200" b="1" dirty="0" smtClean="0">
                <a:ea typeface="宋体" charset="-122"/>
              </a:rPr>
              <a:t>reciprocate</a:t>
            </a:r>
            <a:r>
              <a:rPr lang="en-US" altLang="zh-CN" dirty="0" smtClean="0"/>
              <a:t>                 </a:t>
            </a:r>
            <a:r>
              <a:rPr lang="en-US" altLang="zh-CN" sz="2800" i="1" dirty="0" smtClean="0">
                <a:solidFill>
                  <a:srgbClr val="C00000"/>
                </a:solidFill>
              </a:rPr>
              <a:t>v</a:t>
            </a:r>
            <a:r>
              <a:rPr lang="en-US" altLang="zh-CN" sz="2800" dirty="0" smtClean="0">
                <a:solidFill>
                  <a:srgbClr val="C00000"/>
                </a:solidFill>
              </a:rPr>
              <a:t>.</a:t>
            </a:r>
            <a:r>
              <a:rPr lang="en-US" altLang="zh-CN" sz="2800" dirty="0" smtClean="0">
                <a:solidFill>
                  <a:schemeClr val="accent2"/>
                </a:solidFill>
              </a:rPr>
              <a:t> </a:t>
            </a:r>
            <a:r>
              <a:rPr lang="en-US" altLang="zh-CN" sz="2800" dirty="0" smtClean="0"/>
              <a:t>(</a:t>
            </a:r>
            <a:r>
              <a:rPr lang="en-US" altLang="zh-CN" sz="2800" i="1" dirty="0" err="1" smtClean="0"/>
              <a:t>fml</a:t>
            </a:r>
            <a:r>
              <a:rPr lang="en-US" altLang="zh-CN" sz="2800" dirty="0" smtClean="0"/>
              <a:t>)</a:t>
            </a:r>
            <a:r>
              <a:rPr lang="en-US" altLang="zh-CN" sz="2800" dirty="0" smtClean="0">
                <a:solidFill>
                  <a:schemeClr val="accent2"/>
                </a:solidFill>
              </a:rPr>
              <a:t> </a:t>
            </a:r>
            <a:r>
              <a:rPr lang="en-US" altLang="zh-CN" dirty="0"/>
              <a:t>to </a:t>
            </a:r>
            <a:r>
              <a:rPr lang="en-US" altLang="en-US" sz="2800" dirty="0" smtClean="0">
                <a:ea typeface="宋体" charset="-122"/>
              </a:rPr>
              <a:t>do or give s</a:t>
            </a:r>
            <a:r>
              <a:rPr lang="en-US" altLang="zh-CN" sz="2800" dirty="0" smtClean="0"/>
              <a:t>th.</a:t>
            </a:r>
            <a:r>
              <a:rPr lang="en-US" altLang="en-US" sz="2800" dirty="0" smtClean="0">
                <a:ea typeface="宋体" charset="-122"/>
              </a:rPr>
              <a:t>, because</a:t>
            </a:r>
            <a:r>
              <a:rPr lang="en-US" altLang="zh-CN" sz="2800" dirty="0" smtClean="0"/>
              <a:t> </a:t>
            </a:r>
            <a:r>
              <a:rPr lang="en-US" altLang="en-US" sz="2800" dirty="0" smtClean="0">
                <a:ea typeface="宋体" charset="-122"/>
              </a:rPr>
              <a:t>s</a:t>
            </a:r>
            <a:r>
              <a:rPr lang="en-US" altLang="zh-CN" sz="2800" dirty="0" smtClean="0"/>
              <a:t>th.</a:t>
            </a:r>
            <a:r>
              <a:rPr lang="en-US" altLang="en-US" sz="2800" dirty="0" smtClean="0">
                <a:ea typeface="宋体" charset="-122"/>
              </a:rPr>
              <a:t> similar has been done or given to</a:t>
            </a:r>
            <a:r>
              <a:rPr lang="en-US" altLang="zh-CN" sz="2800" dirty="0" smtClean="0"/>
              <a:t> </a:t>
            </a:r>
            <a:r>
              <a:rPr lang="en-US" altLang="en-US" sz="2800" dirty="0" smtClean="0">
                <a:ea typeface="宋体" charset="-122"/>
              </a:rPr>
              <a:t>you </a:t>
            </a:r>
          </a:p>
          <a:p>
            <a:pPr algn="just" eaLnBrk="1" hangingPunct="1">
              <a:lnSpc>
                <a:spcPct val="100000"/>
              </a:lnSpc>
              <a:buNone/>
            </a:pPr>
            <a:r>
              <a:rPr lang="en-US" altLang="zh-CN" sz="2800" dirty="0">
                <a:solidFill>
                  <a:schemeClr val="hlink"/>
                </a:solidFill>
                <a:ea typeface="宋体" charset="-122"/>
              </a:rPr>
              <a:t> </a:t>
            </a:r>
            <a:r>
              <a:rPr lang="en-US" altLang="zh-CN" sz="2800" dirty="0" smtClean="0">
                <a:solidFill>
                  <a:schemeClr val="hlink"/>
                </a:solidFill>
                <a:ea typeface="宋体" charset="-122"/>
              </a:rPr>
              <a:t>  </a:t>
            </a:r>
            <a:r>
              <a:rPr lang="zh-CN" altLang="en-US" sz="2400" dirty="0" smtClean="0">
                <a:solidFill>
                  <a:schemeClr val="hlink"/>
                </a:solidFill>
              </a:rPr>
              <a:t>回报；回应</a:t>
            </a:r>
          </a:p>
          <a:p>
            <a:pPr marL="1587" indent="0" algn="just">
              <a:buNone/>
            </a:pPr>
            <a:r>
              <a:rPr lang="en-US" altLang="zh-CN" sz="2400" i="1" dirty="0" smtClean="0">
                <a:latin typeface="Times New Roman" panose="02020603050405020304" pitchFamily="18" charset="0"/>
                <a:cs typeface="Times New Roman" panose="02020603050405020304" pitchFamily="18" charset="0"/>
              </a:rPr>
              <a:t>e.g. </a:t>
            </a:r>
          </a:p>
          <a:p>
            <a:pPr marL="1587" indent="0" algn="just">
              <a:buNone/>
            </a:pPr>
            <a:r>
              <a:rPr lang="en-US" altLang="zh-CN" sz="2400" dirty="0" smtClean="0">
                <a:latin typeface="Times New Roman" panose="02020603050405020304" pitchFamily="18" charset="0"/>
                <a:cs typeface="Times New Roman" panose="02020603050405020304" pitchFamily="18" charset="0"/>
              </a:rPr>
              <a:t>Your </a:t>
            </a:r>
            <a:r>
              <a:rPr lang="en-US" altLang="zh-CN" sz="2400" dirty="0">
                <a:latin typeface="Times New Roman" panose="02020603050405020304" pitchFamily="18" charset="0"/>
                <a:cs typeface="Times New Roman" panose="02020603050405020304" pitchFamily="18" charset="0"/>
              </a:rPr>
              <a:t>visit gives me the chance to </a:t>
            </a:r>
            <a:r>
              <a:rPr lang="en-US" altLang="zh-CN" sz="2400" b="1" dirty="0">
                <a:latin typeface="Times New Roman" panose="02020603050405020304" pitchFamily="18" charset="0"/>
                <a:cs typeface="Times New Roman" panose="02020603050405020304" pitchFamily="18" charset="0"/>
              </a:rPr>
              <a:t>reciprocate</a:t>
            </a:r>
            <a:r>
              <a:rPr lang="en-US" altLang="zh-CN" sz="2400" dirty="0">
                <a:latin typeface="Times New Roman" panose="02020603050405020304" pitchFamily="18" charset="0"/>
                <a:cs typeface="Times New Roman" panose="02020603050405020304" pitchFamily="18" charset="0"/>
              </a:rPr>
              <a:t> some of the kindness and hospitality that was extended to me and my colleagues during our visit to Paris in March this year.  </a:t>
            </a:r>
          </a:p>
          <a:p>
            <a:pPr marL="1587" indent="0" algn="just">
              <a:lnSpc>
                <a:spcPct val="120000"/>
              </a:lnSpc>
              <a:buNone/>
            </a:pPr>
            <a:r>
              <a:rPr lang="zh-CN" altLang="en-US" sz="2400" dirty="0">
                <a:solidFill>
                  <a:schemeClr val="hlink"/>
                </a:solidFill>
                <a:latin typeface="Times New Roman" panose="02020603050405020304" pitchFamily="18" charset="0"/>
                <a:cs typeface="Times New Roman" panose="02020603050405020304" pitchFamily="18" charset="0"/>
              </a:rPr>
              <a:t>你们的来访使我有机会一尽地主之谊，答谢你们在我和我的同事今年三月访问巴黎期间的盛情款待</a:t>
            </a:r>
            <a:r>
              <a:rPr lang="zh-CN" altLang="en-US" sz="2400" dirty="0" smtClean="0">
                <a:solidFill>
                  <a:schemeClr val="hlink"/>
                </a:solidFill>
                <a:latin typeface="Times New Roman" panose="02020603050405020304" pitchFamily="18" charset="0"/>
                <a:cs typeface="Times New Roman" panose="02020603050405020304" pitchFamily="18" charset="0"/>
              </a:rPr>
              <a:t>。</a:t>
            </a:r>
            <a:endParaRPr lang="en-US" altLang="zh-CN" sz="2400" b="1" dirty="0" smtClean="0">
              <a:solidFill>
                <a:schemeClr val="accent6">
                  <a:lumMod val="50000"/>
                </a:schemeClr>
              </a:solidFill>
              <a:latin typeface="Times New Roman" panose="02020603050405020304" pitchFamily="18" charset="0"/>
              <a:cs typeface="Times New Roman" panose="02020603050405020304" pitchFamily="18" charset="0"/>
            </a:endParaRPr>
          </a:p>
          <a:p>
            <a:pPr algn="just">
              <a:lnSpc>
                <a:spcPct val="100000"/>
              </a:lnSpc>
              <a:buFont typeface="Arial" charset="0"/>
              <a:buNone/>
            </a:pPr>
            <a:r>
              <a:rPr lang="en-US" altLang="zh-CN" sz="2400" b="1" dirty="0" smtClean="0">
                <a:solidFill>
                  <a:schemeClr val="accent6">
                    <a:lumMod val="50000"/>
                  </a:schemeClr>
                </a:solidFill>
                <a:latin typeface="Times New Roman" panose="02020603050405020304" pitchFamily="18" charset="0"/>
                <a:cs typeface="Times New Roman" panose="02020603050405020304" pitchFamily="18" charset="0"/>
              </a:rPr>
              <a:t>Word family: </a:t>
            </a:r>
            <a:r>
              <a:rPr lang="en-US" altLang="zh-CN" sz="2400" b="1" dirty="0" smtClean="0">
                <a:latin typeface="Times New Roman" panose="02020603050405020304" pitchFamily="18" charset="0"/>
                <a:cs typeface="Times New Roman" panose="02020603050405020304" pitchFamily="18" charset="0"/>
              </a:rPr>
              <a:t>reciprocation</a:t>
            </a:r>
            <a:r>
              <a:rPr lang="en-US" altLang="zh-CN" sz="2400" dirty="0" smtClean="0">
                <a:solidFill>
                  <a:schemeClr val="hlink"/>
                </a:solidFill>
                <a:latin typeface="Times New Roman" panose="02020603050405020304" pitchFamily="18" charset="0"/>
                <a:cs typeface="Times New Roman" panose="02020603050405020304" pitchFamily="18" charset="0"/>
              </a:rPr>
              <a:t> </a:t>
            </a:r>
            <a:r>
              <a:rPr lang="en-US" altLang="zh-CN" sz="2400" i="1" dirty="0" smtClean="0">
                <a:solidFill>
                  <a:srgbClr val="C00000"/>
                </a:solidFill>
                <a:latin typeface="Times New Roman" panose="02020603050405020304" pitchFamily="18" charset="0"/>
                <a:cs typeface="Times New Roman" panose="02020603050405020304" pitchFamily="18" charset="0"/>
              </a:rPr>
              <a:t>n.</a:t>
            </a:r>
            <a:r>
              <a:rPr lang="en-US" altLang="zh-CN" sz="2400" dirty="0" smtClean="0">
                <a:solidFill>
                  <a:srgbClr val="C00000"/>
                </a:solidFill>
                <a:latin typeface="Times New Roman" panose="02020603050405020304" pitchFamily="18" charset="0"/>
                <a:cs typeface="Times New Roman" panose="02020603050405020304" pitchFamily="18" charset="0"/>
              </a:rPr>
              <a:t> </a:t>
            </a:r>
          </a:p>
          <a:p>
            <a:pPr algn="just">
              <a:lnSpc>
                <a:spcPct val="100000"/>
              </a:lnSpc>
              <a:buFont typeface="Arial" charset="0"/>
              <a:buNone/>
            </a:pPr>
            <a:r>
              <a:rPr lang="en-US" altLang="zh-CN" sz="2400" dirty="0">
                <a:solidFill>
                  <a:srgbClr val="C00000"/>
                </a:solidFill>
                <a:latin typeface="Times New Roman" panose="02020603050405020304" pitchFamily="18" charset="0"/>
                <a:cs typeface="Times New Roman" panose="02020603050405020304" pitchFamily="18" charset="0"/>
              </a:rPr>
              <a:t> </a:t>
            </a:r>
            <a:r>
              <a:rPr lang="en-US" altLang="zh-CN" sz="2400" dirty="0" smtClean="0">
                <a:solidFill>
                  <a:srgbClr val="C00000"/>
                </a:solidFill>
                <a:latin typeface="Times New Roman" panose="02020603050405020304" pitchFamily="18" charset="0"/>
                <a:cs typeface="Times New Roman" panose="02020603050405020304" pitchFamily="18" charset="0"/>
              </a:rPr>
              <a:t>                       </a:t>
            </a:r>
            <a:r>
              <a:rPr lang="en-US" altLang="zh-CN" sz="2400" b="1" dirty="0" smtClean="0">
                <a:latin typeface="Times New Roman" panose="02020603050405020304" pitchFamily="18" charset="0"/>
                <a:cs typeface="Times New Roman" panose="02020603050405020304" pitchFamily="18" charset="0"/>
              </a:rPr>
              <a:t>reciprocal </a:t>
            </a:r>
            <a:r>
              <a:rPr lang="en-US" altLang="zh-CN" sz="2400" dirty="0" smtClean="0">
                <a:solidFill>
                  <a:srgbClr val="C00000"/>
                </a:solidFill>
                <a:latin typeface="Times New Roman" panose="02020603050405020304" pitchFamily="18" charset="0"/>
                <a:cs typeface="Times New Roman" panose="02020603050405020304" pitchFamily="18" charset="0"/>
              </a:rPr>
              <a:t> </a:t>
            </a:r>
            <a:r>
              <a:rPr lang="en-US" altLang="zh-CN" sz="2400" i="1" dirty="0" smtClean="0">
                <a:solidFill>
                  <a:srgbClr val="C00000"/>
                </a:solidFill>
                <a:latin typeface="Times New Roman" panose="02020603050405020304" pitchFamily="18" charset="0"/>
                <a:cs typeface="Times New Roman" panose="02020603050405020304" pitchFamily="18" charset="0"/>
              </a:rPr>
              <a:t>a.</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3074" name="Picture 2"/>
          <p:cNvPicPr>
            <a:picLocks noChangeAspect="1" noChangeArrowheads="1"/>
          </p:cNvPicPr>
          <p:nvPr/>
        </p:nvPicPr>
        <p:blipFill>
          <a:blip r:embed="rId2" cstate="print"/>
          <a:srcRect/>
          <a:stretch>
            <a:fillRect/>
          </a:stretch>
        </p:blipFill>
        <p:spPr bwMode="auto">
          <a:xfrm>
            <a:off x="2411760" y="1765201"/>
            <a:ext cx="1562100" cy="352425"/>
          </a:xfrm>
          <a:prstGeom prst="rect">
            <a:avLst/>
          </a:prstGeom>
          <a:noFill/>
          <a:ln w="9525">
            <a:noFill/>
            <a:miter lim="800000"/>
            <a:headEnd/>
            <a:tailEnd/>
          </a:ln>
          <a:effectLst/>
        </p:spPr>
      </p:pic>
      <p:pic>
        <p:nvPicPr>
          <p:cNvPr id="11" name="Picture 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385582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dissolv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dissolv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323528" y="1916832"/>
            <a:ext cx="8280920" cy="5987125"/>
          </a:xfrm>
          <a:prstGeom prst="rect">
            <a:avLst/>
          </a:prstGeom>
          <a:noFill/>
          <a:ln>
            <a:miter lim="800000"/>
            <a:headEnd/>
            <a:tailEnd/>
          </a:ln>
        </p:spPr>
        <p:txBody>
          <a:bodyPr/>
          <a:lstStyle/>
          <a:p>
            <a:pPr algn="just">
              <a:lnSpc>
                <a:spcPct val="100000"/>
              </a:lnSpc>
              <a:buFont typeface="Arial" charset="0"/>
              <a:buNone/>
            </a:pPr>
            <a:r>
              <a:rPr lang="en-US" altLang="zh-CN" sz="2800" b="1" dirty="0" smtClean="0"/>
              <a:t>Translate the following sentences into Chinese:</a:t>
            </a:r>
          </a:p>
          <a:p>
            <a:pPr marL="450850" indent="-450850" algn="just">
              <a:lnSpc>
                <a:spcPct val="100000"/>
              </a:lnSpc>
              <a:buNone/>
            </a:pPr>
            <a:r>
              <a:rPr lang="en-US" altLang="zh-CN" sz="2400" dirty="0" smtClean="0">
                <a:latin typeface="Times New Roman" panose="02020603050405020304" pitchFamily="18" charset="0"/>
                <a:cs typeface="Times New Roman" panose="02020603050405020304" pitchFamily="18" charset="0"/>
              </a:rPr>
              <a:t>1. </a:t>
            </a:r>
            <a:r>
              <a:rPr lang="en-US" altLang="zh-CN" sz="2400" dirty="0">
                <a:latin typeface="Times New Roman" panose="02020603050405020304" pitchFamily="18" charset="0"/>
                <a:cs typeface="Times New Roman" panose="02020603050405020304" pitchFamily="18" charset="0"/>
              </a:rPr>
              <a:t>Although she did not </a:t>
            </a:r>
            <a:r>
              <a:rPr lang="en-US" altLang="zh-CN" sz="2400" b="1" dirty="0">
                <a:latin typeface="Times New Roman" panose="02020603050405020304" pitchFamily="18" charset="0"/>
                <a:cs typeface="Times New Roman" panose="02020603050405020304" pitchFamily="18" charset="0"/>
              </a:rPr>
              <a:t>reciprocate</a:t>
            </a:r>
            <a:r>
              <a:rPr lang="en-US" altLang="zh-CN" sz="2400" dirty="0">
                <a:latin typeface="Times New Roman" panose="02020603050405020304" pitchFamily="18" charset="0"/>
                <a:cs typeface="Times New Roman" panose="02020603050405020304" pitchFamily="18" charset="0"/>
              </a:rPr>
              <a:t> his feelings, she did not discourage him.</a:t>
            </a:r>
          </a:p>
          <a:p>
            <a:pPr marL="1587" indent="0" algn="just">
              <a:lnSpc>
                <a:spcPct val="100000"/>
              </a:lnSpc>
              <a:buNone/>
            </a:pPr>
            <a:r>
              <a:rPr lang="zh-CN" altLang="en-US" sz="2400" dirty="0" smtClean="0">
                <a:solidFill>
                  <a:schemeClr val="hlink"/>
                </a:solidFill>
                <a:latin typeface="Times New Roman" panose="02020603050405020304" pitchFamily="18" charset="0"/>
                <a:cs typeface="Times New Roman" panose="02020603050405020304" pitchFamily="18" charset="0"/>
              </a:rPr>
              <a:t>      尽管</a:t>
            </a:r>
            <a:r>
              <a:rPr lang="zh-CN" altLang="en-US" sz="2400" dirty="0">
                <a:solidFill>
                  <a:schemeClr val="hlink"/>
                </a:solidFill>
                <a:latin typeface="Times New Roman" panose="02020603050405020304" pitchFamily="18" charset="0"/>
                <a:cs typeface="Times New Roman" panose="02020603050405020304" pitchFamily="18" charset="0"/>
              </a:rPr>
              <a:t>她没有回应他的感情，她也没有使他丧失信心。</a:t>
            </a:r>
          </a:p>
          <a:p>
            <a:pPr marL="1587" indent="0" algn="just">
              <a:lnSpc>
                <a:spcPct val="100000"/>
              </a:lnSpc>
              <a:buNone/>
            </a:pPr>
            <a:endParaRPr lang="en-US" altLang="zh-CN" sz="1000" dirty="0" smtClean="0">
              <a:latin typeface="Times New Roman" panose="02020603050405020304" pitchFamily="18" charset="0"/>
              <a:cs typeface="Times New Roman" panose="02020603050405020304" pitchFamily="18" charset="0"/>
            </a:endParaRPr>
          </a:p>
          <a:p>
            <a:pPr marL="450850" indent="-450850" algn="just">
              <a:lnSpc>
                <a:spcPct val="100000"/>
              </a:lnSpc>
              <a:buNone/>
            </a:pPr>
            <a:r>
              <a:rPr lang="en-US" altLang="zh-CN" sz="2400" dirty="0" smtClean="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Some people who </a:t>
            </a:r>
            <a:r>
              <a:rPr lang="en-US" altLang="zh-CN" sz="2400" dirty="0">
                <a:latin typeface="Times New Roman" panose="02020603050405020304" pitchFamily="18" charset="0"/>
                <a:cs typeface="Times New Roman" panose="02020603050405020304" pitchFamily="18" charset="0"/>
              </a:rPr>
              <a:t>has been “given face” feels that he or she has received a </a:t>
            </a:r>
            <a:r>
              <a:rPr lang="en-US" altLang="zh-CN" sz="2400" dirty="0" err="1">
                <a:latin typeface="Times New Roman" panose="02020603050405020304" pitchFamily="18" charset="0"/>
                <a:cs typeface="Times New Roman" panose="02020603050405020304" pitchFamily="18" charset="0"/>
              </a:rPr>
              <a:t>favour</a:t>
            </a:r>
            <a:r>
              <a:rPr lang="en-US" altLang="zh-CN" sz="2400" dirty="0">
                <a:latin typeface="Times New Roman" panose="02020603050405020304" pitchFamily="18" charset="0"/>
                <a:cs typeface="Times New Roman" panose="02020603050405020304" pitchFamily="18" charset="0"/>
              </a:rPr>
              <a:t>. In turn, he or she has to </a:t>
            </a:r>
            <a:r>
              <a:rPr lang="en-US" altLang="zh-CN" sz="2400" b="1" dirty="0">
                <a:latin typeface="Times New Roman" panose="02020603050405020304" pitchFamily="18" charset="0"/>
                <a:cs typeface="Times New Roman" panose="02020603050405020304" pitchFamily="18" charset="0"/>
              </a:rPr>
              <a:t>reciprocate</a:t>
            </a:r>
            <a:r>
              <a:rPr lang="en-US" altLang="zh-CN" sz="2400" dirty="0">
                <a:latin typeface="Times New Roman" panose="02020603050405020304" pitchFamily="18" charset="0"/>
                <a:cs typeface="Times New Roman" panose="02020603050405020304" pitchFamily="18" charset="0"/>
              </a:rPr>
              <a:t> the </a:t>
            </a:r>
            <a:r>
              <a:rPr lang="en-US" altLang="zh-CN" sz="2400" dirty="0" err="1">
                <a:latin typeface="Times New Roman" panose="02020603050405020304" pitchFamily="18" charset="0"/>
                <a:cs typeface="Times New Roman" panose="02020603050405020304" pitchFamily="18" charset="0"/>
              </a:rPr>
              <a:t>favour</a:t>
            </a:r>
            <a:r>
              <a:rPr lang="en-US" altLang="zh-CN" sz="2400" dirty="0">
                <a:latin typeface="Times New Roman" panose="02020603050405020304" pitchFamily="18" charset="0"/>
                <a:cs typeface="Times New Roman" panose="02020603050405020304" pitchFamily="18" charset="0"/>
              </a:rPr>
              <a:t> so that the other party will not lose face.  </a:t>
            </a:r>
          </a:p>
          <a:p>
            <a:pPr marL="450850" indent="-450850" algn="just">
              <a:lnSpc>
                <a:spcPct val="100000"/>
              </a:lnSpc>
              <a:buNone/>
            </a:pPr>
            <a:r>
              <a:rPr lang="zh-CN" altLang="en-US" sz="2400" dirty="0" smtClean="0">
                <a:solidFill>
                  <a:schemeClr val="hlink"/>
                </a:solidFill>
                <a:latin typeface="Times New Roman" panose="02020603050405020304" pitchFamily="18" charset="0"/>
                <a:cs typeface="Times New Roman" panose="02020603050405020304" pitchFamily="18" charset="0"/>
              </a:rPr>
              <a:t>     在</a:t>
            </a:r>
            <a:r>
              <a:rPr lang="zh-CN" altLang="en-US" sz="2400" dirty="0">
                <a:solidFill>
                  <a:schemeClr val="hlink"/>
                </a:solidFill>
                <a:latin typeface="Times New Roman" panose="02020603050405020304" pitchFamily="18" charset="0"/>
                <a:cs typeface="Times New Roman" panose="02020603050405020304" pitchFamily="18" charset="0"/>
              </a:rPr>
              <a:t>有些人</a:t>
            </a:r>
            <a:r>
              <a:rPr lang="zh-CN" altLang="en-US" sz="2400" dirty="0" smtClean="0">
                <a:solidFill>
                  <a:schemeClr val="hlink"/>
                </a:solidFill>
                <a:latin typeface="Times New Roman" panose="02020603050405020304" pitchFamily="18" charset="0"/>
                <a:cs typeface="Times New Roman" panose="02020603050405020304" pitchFamily="18" charset="0"/>
              </a:rPr>
              <a:t>看来</a:t>
            </a:r>
            <a:r>
              <a:rPr lang="zh-CN" altLang="en-US" sz="2400" dirty="0">
                <a:solidFill>
                  <a:schemeClr val="hlink"/>
                </a:solidFill>
                <a:latin typeface="Times New Roman" panose="02020603050405020304" pitchFamily="18" charset="0"/>
                <a:cs typeface="Times New Roman" panose="02020603050405020304" pitchFamily="18" charset="0"/>
              </a:rPr>
              <a:t>，人家“给了面子”，自己便是得了人情</a:t>
            </a:r>
            <a:r>
              <a:rPr lang="zh-CN" altLang="en-US" sz="2400" dirty="0" smtClean="0">
                <a:solidFill>
                  <a:schemeClr val="hlink"/>
                </a:solidFill>
                <a:latin typeface="Times New Roman" panose="02020603050405020304" pitchFamily="18" charset="0"/>
                <a:cs typeface="Times New Roman" panose="02020603050405020304" pitchFamily="18" charset="0"/>
              </a:rPr>
              <a:t>，   因此</a:t>
            </a:r>
            <a:r>
              <a:rPr lang="zh-CN" altLang="en-US" sz="2400" dirty="0">
                <a:solidFill>
                  <a:schemeClr val="hlink"/>
                </a:solidFill>
                <a:latin typeface="Times New Roman" panose="02020603050405020304" pitchFamily="18" charset="0"/>
                <a:cs typeface="Times New Roman" panose="02020603050405020304" pitchFamily="18" charset="0"/>
              </a:rPr>
              <a:t>必须投桃报李，以便使对方也不失面子</a:t>
            </a:r>
            <a:r>
              <a:rPr lang="zh-CN" altLang="en-US" sz="2400" dirty="0" smtClean="0">
                <a:solidFill>
                  <a:schemeClr val="hlink"/>
                </a:solidFill>
                <a:latin typeface="Times New Roman" panose="02020603050405020304" pitchFamily="18" charset="0"/>
                <a:cs typeface="Times New Roman" panose="02020603050405020304" pitchFamily="18" charset="0"/>
              </a:rPr>
              <a:t>。</a:t>
            </a:r>
            <a:endParaRPr lang="en-US" altLang="zh-CN" sz="2400" dirty="0">
              <a:solidFill>
                <a:schemeClr val="hlink"/>
              </a:solidFill>
              <a:latin typeface="Times New Roman" panose="02020603050405020304" pitchFamily="18" charset="0"/>
              <a:cs typeface="Times New Roman" panose="02020603050405020304" pitchFamily="18" charset="0"/>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9" name="Picture 5">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112962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dissolv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379913" y="1484784"/>
            <a:ext cx="8224535" cy="4605281"/>
          </a:xfrm>
          <a:prstGeom prst="rect">
            <a:avLst/>
          </a:prstGeom>
          <a:noFill/>
          <a:ln>
            <a:miter lim="800000"/>
            <a:headEnd/>
            <a:tailEnd/>
          </a:ln>
        </p:spPr>
        <p:txBody>
          <a:bodyPr/>
          <a:lstStyle/>
          <a:p>
            <a:pPr algn="just">
              <a:lnSpc>
                <a:spcPct val="100000"/>
              </a:lnSpc>
              <a:buFont typeface="Arial" charset="0"/>
              <a:buNone/>
            </a:pPr>
            <a:r>
              <a:rPr lang="en-US" altLang="en-US" sz="3200" b="1" dirty="0" smtClean="0">
                <a:ea typeface="宋体" charset="-122"/>
              </a:rPr>
              <a:t>effeminate</a:t>
            </a:r>
            <a:r>
              <a:rPr lang="en-US" altLang="zh-CN" dirty="0" smtClean="0"/>
              <a:t>               </a:t>
            </a:r>
            <a:r>
              <a:rPr lang="en-US" altLang="zh-CN" sz="2800" i="1" dirty="0" smtClean="0">
                <a:solidFill>
                  <a:srgbClr val="C00000"/>
                </a:solidFill>
              </a:rPr>
              <a:t>a</a:t>
            </a:r>
            <a:r>
              <a:rPr lang="en-US" altLang="zh-CN" sz="2800" dirty="0" smtClean="0">
                <a:solidFill>
                  <a:srgbClr val="C00000"/>
                </a:solidFill>
              </a:rPr>
              <a:t>.</a:t>
            </a:r>
            <a:r>
              <a:rPr lang="en-US" altLang="zh-CN" sz="2800" dirty="0" smtClean="0">
                <a:solidFill>
                  <a:schemeClr val="accent2"/>
                </a:solidFill>
              </a:rPr>
              <a:t> </a:t>
            </a:r>
            <a:r>
              <a:rPr lang="en-US" altLang="zh-CN" sz="2800" dirty="0" smtClean="0"/>
              <a:t>an effeminate man looks, behaves, or speaks like a woman</a:t>
            </a:r>
            <a:r>
              <a:rPr lang="en-US" altLang="zh-CN" dirty="0" smtClean="0"/>
              <a:t> </a:t>
            </a:r>
            <a:r>
              <a:rPr lang="zh-CN" altLang="en-US" sz="2400" dirty="0" smtClean="0">
                <a:solidFill>
                  <a:schemeClr val="hlink"/>
                </a:solidFill>
              </a:rPr>
              <a:t>（男子）女人气的</a:t>
            </a:r>
          </a:p>
          <a:p>
            <a:pPr>
              <a:lnSpc>
                <a:spcPct val="100000"/>
              </a:lnSpc>
              <a:buFont typeface="Arial" charset="0"/>
              <a:buNone/>
            </a:pPr>
            <a:r>
              <a:rPr lang="en-US" altLang="zh-CN" sz="2800" i="1" dirty="0" smtClean="0"/>
              <a:t>e.g.</a:t>
            </a:r>
          </a:p>
          <a:p>
            <a:pPr marL="1587" indent="0">
              <a:lnSpc>
                <a:spcPct val="100000"/>
              </a:lnSpc>
              <a:buNone/>
            </a:pPr>
            <a:r>
              <a:rPr lang="en-US" altLang="zh-CN" sz="2800" dirty="0" smtClean="0"/>
              <a:t>1. He spoke in an </a:t>
            </a:r>
            <a:r>
              <a:rPr lang="en-US" altLang="zh-CN" sz="2800" b="1" dirty="0" smtClean="0"/>
              <a:t>effeminate </a:t>
            </a:r>
            <a:r>
              <a:rPr lang="en-US" altLang="zh-CN" sz="2800" dirty="0" smtClean="0"/>
              <a:t>voice.</a:t>
            </a:r>
          </a:p>
          <a:p>
            <a:pPr>
              <a:lnSpc>
                <a:spcPct val="100000"/>
              </a:lnSpc>
              <a:buFont typeface="Arial" charset="0"/>
              <a:buNone/>
            </a:pPr>
            <a:r>
              <a:rPr lang="zh-CN" altLang="en-US" sz="2400" dirty="0" smtClean="0">
                <a:solidFill>
                  <a:schemeClr val="hlink"/>
                </a:solidFill>
              </a:rPr>
              <a:t>     他讲起话来一副娘娘腔。</a:t>
            </a:r>
          </a:p>
          <a:p>
            <a:pPr marL="450850" indent="-450850" algn="just">
              <a:lnSpc>
                <a:spcPct val="100000"/>
              </a:lnSpc>
              <a:buNone/>
            </a:pPr>
            <a:r>
              <a:rPr lang="en-US" altLang="zh-CN" sz="2800" dirty="0" smtClean="0"/>
              <a:t>2. </a:t>
            </a:r>
            <a:r>
              <a:rPr lang="en-US" altLang="zh-CN" sz="2800" dirty="0"/>
              <a:t>There’s nothing </a:t>
            </a:r>
            <a:r>
              <a:rPr lang="en-US" altLang="zh-CN" sz="2800" b="1" dirty="0"/>
              <a:t>effeminate</a:t>
            </a:r>
            <a:r>
              <a:rPr lang="en-US" altLang="zh-CN" sz="2800" dirty="0"/>
              <a:t> about ballet </a:t>
            </a:r>
            <a:endParaRPr lang="en-US" altLang="zh-CN" sz="2800" dirty="0" smtClean="0"/>
          </a:p>
          <a:p>
            <a:pPr marL="450850" indent="-450850" algn="just">
              <a:lnSpc>
                <a:spcPct val="100000"/>
              </a:lnSpc>
              <a:buNone/>
            </a:pPr>
            <a:r>
              <a:rPr lang="en-US" altLang="zh-CN" sz="2800" dirty="0"/>
              <a:t> </a:t>
            </a:r>
            <a:r>
              <a:rPr lang="en-US" altLang="zh-CN" sz="2800" dirty="0" smtClean="0"/>
              <a:t>   — </a:t>
            </a:r>
            <a:r>
              <a:rPr lang="en-US" altLang="zh-CN" sz="2800" dirty="0"/>
              <a:t>you have to be incredibly fit to dance.</a:t>
            </a:r>
          </a:p>
          <a:p>
            <a:pPr>
              <a:lnSpc>
                <a:spcPct val="120000"/>
              </a:lnSpc>
              <a:buNone/>
            </a:pPr>
            <a:r>
              <a:rPr lang="zh-CN" altLang="en-US" sz="2400" dirty="0" smtClean="0">
                <a:solidFill>
                  <a:schemeClr val="hlink"/>
                </a:solidFill>
              </a:rPr>
              <a:t>      芭蕾</a:t>
            </a:r>
            <a:r>
              <a:rPr lang="zh-CN" altLang="en-US" sz="2400" dirty="0">
                <a:solidFill>
                  <a:schemeClr val="hlink"/>
                </a:solidFill>
              </a:rPr>
              <a:t>并不</a:t>
            </a:r>
            <a:r>
              <a:rPr lang="zh-CN" altLang="en-US" sz="2400" dirty="0" smtClean="0">
                <a:solidFill>
                  <a:schemeClr val="hlink"/>
                </a:solidFill>
              </a:rPr>
              <a:t>女孩子气</a:t>
            </a:r>
            <a:r>
              <a:rPr lang="en-US" altLang="zh-CN" sz="2400" dirty="0" smtClean="0">
                <a:solidFill>
                  <a:schemeClr val="hlink"/>
                </a:solidFill>
                <a:latin typeface="宋体" charset="-122"/>
              </a:rPr>
              <a:t>——</a:t>
            </a:r>
            <a:r>
              <a:rPr lang="zh-CN" altLang="en-US" sz="2400" dirty="0">
                <a:solidFill>
                  <a:schemeClr val="hlink"/>
                </a:solidFill>
              </a:rPr>
              <a:t>你得要有十分</a:t>
            </a:r>
            <a:r>
              <a:rPr lang="zh-CN" altLang="en-US" sz="2400" dirty="0" smtClean="0">
                <a:solidFill>
                  <a:schemeClr val="hlink"/>
                </a:solidFill>
              </a:rPr>
              <a:t>健康</a:t>
            </a:r>
            <a:endParaRPr lang="en-US" altLang="zh-CN" sz="2400" dirty="0" smtClean="0">
              <a:solidFill>
                <a:schemeClr val="hlink"/>
              </a:solidFill>
            </a:endParaRPr>
          </a:p>
          <a:p>
            <a:pPr>
              <a:lnSpc>
                <a:spcPct val="120000"/>
              </a:lnSpc>
              <a:buNone/>
            </a:pPr>
            <a:r>
              <a:rPr lang="en-US" altLang="zh-CN" sz="2400" dirty="0">
                <a:solidFill>
                  <a:schemeClr val="hlink"/>
                </a:solidFill>
              </a:rPr>
              <a:t> </a:t>
            </a:r>
            <a:r>
              <a:rPr lang="en-US" altLang="zh-CN" sz="2400" dirty="0" smtClean="0">
                <a:solidFill>
                  <a:schemeClr val="hlink"/>
                </a:solidFill>
              </a:rPr>
              <a:t>     </a:t>
            </a:r>
            <a:r>
              <a:rPr lang="zh-CN" altLang="en-US" sz="2400" dirty="0" smtClean="0">
                <a:solidFill>
                  <a:schemeClr val="hlink"/>
                </a:solidFill>
              </a:rPr>
              <a:t>的</a:t>
            </a:r>
            <a:r>
              <a:rPr lang="zh-CN" altLang="en-US" sz="2400" dirty="0">
                <a:solidFill>
                  <a:schemeClr val="hlink"/>
                </a:solidFill>
              </a:rPr>
              <a:t>体魄才能跳好</a:t>
            </a:r>
            <a:r>
              <a:rPr lang="zh-CN" altLang="en-US" sz="2400" dirty="0" smtClean="0">
                <a:solidFill>
                  <a:schemeClr val="hlink"/>
                </a:solidFill>
              </a:rPr>
              <a:t>。</a:t>
            </a: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8194" name="Picture 2"/>
          <p:cNvPicPr>
            <a:picLocks noChangeAspect="1" noChangeArrowheads="1"/>
          </p:cNvPicPr>
          <p:nvPr/>
        </p:nvPicPr>
        <p:blipFill>
          <a:blip r:embed="rId2" cstate="print"/>
          <a:srcRect/>
          <a:stretch>
            <a:fillRect/>
          </a:stretch>
        </p:blipFill>
        <p:spPr bwMode="auto">
          <a:xfrm>
            <a:off x="2483768" y="1628800"/>
            <a:ext cx="1276350" cy="314325"/>
          </a:xfrm>
          <a:prstGeom prst="rect">
            <a:avLst/>
          </a:prstGeom>
          <a:noFill/>
          <a:ln w="9525">
            <a:noFill/>
            <a:miter lim="800000"/>
            <a:headEnd/>
            <a:tailEnd/>
          </a:ln>
          <a:effectLst/>
        </p:spPr>
      </p:pic>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354" y="3044719"/>
            <a:ext cx="1918109" cy="3060948"/>
          </a:xfrm>
          <a:prstGeom prst="rect">
            <a:avLst/>
          </a:prstGeom>
        </p:spPr>
      </p:pic>
    </p:spTree>
    <p:extLst>
      <p:ext uri="{BB962C8B-B14F-4D97-AF65-F5344CB8AC3E}">
        <p14:creationId xmlns:p14="http://schemas.microsoft.com/office/powerpoint/2010/main" val="21080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6" end="6"/>
                                            </p:txEl>
                                          </p:spTgt>
                                        </p:tgtEl>
                                        <p:attrNameLst>
                                          <p:attrName>style.visibility</p:attrName>
                                        </p:attrNameLst>
                                      </p:cBhvr>
                                      <p:to>
                                        <p:strVal val="visible"/>
                                      </p:to>
                                    </p:set>
                                    <p:animEffect transition="in" filter="dissolve">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dissolve">
                                      <p:cBhvr>
                                        <p:cTn id="1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3"/>
          <p:cNvSpPr>
            <a:spLocks noGrp="1"/>
          </p:cNvSpPr>
          <p:nvPr>
            <p:ph type="body" sz="half" idx="1"/>
          </p:nvPr>
        </p:nvSpPr>
        <p:spPr>
          <a:xfrm>
            <a:off x="433413" y="1628800"/>
            <a:ext cx="3741687" cy="565150"/>
          </a:xfrm>
        </p:spPr>
        <p:txBody>
          <a:bodyPr>
            <a:noAutofit/>
          </a:bodyPr>
          <a:lstStyle/>
          <a:p>
            <a:pPr eaLnBrk="1" hangingPunct="1">
              <a:spcBef>
                <a:spcPct val="50000"/>
              </a:spcBef>
              <a:buFont typeface="Wingdings" panose="05000000000000000000" pitchFamily="2" charset="2"/>
              <a:buChar char="u"/>
              <a:tabLst>
                <a:tab pos="88900" algn="l"/>
                <a:tab pos="354013" algn="l"/>
              </a:tabLst>
            </a:pPr>
            <a:r>
              <a:rPr lang="en-US" altLang="en-US" b="1" dirty="0" smtClean="0"/>
              <a:t> </a:t>
            </a:r>
            <a:r>
              <a:rPr lang="en-US" altLang="en-US" sz="3500" b="1" dirty="0" smtClean="0"/>
              <a:t>style of writing</a:t>
            </a:r>
          </a:p>
        </p:txBody>
      </p:sp>
      <p:pic>
        <p:nvPicPr>
          <p:cNvPr id="44039" name="Picture 29" descr="chopsticks-sushi-style-ballpoint-writing-pen-blue-ink-xs0159091007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429000"/>
            <a:ext cx="3065463" cy="187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6"/>
          <p:cNvGrpSpPr>
            <a:grpSpLocks/>
          </p:cNvGrpSpPr>
          <p:nvPr/>
        </p:nvGrpSpPr>
        <p:grpSpPr bwMode="auto">
          <a:xfrm>
            <a:off x="2158975" y="2182199"/>
            <a:ext cx="4176713" cy="1773238"/>
            <a:chOff x="1156" y="1294"/>
            <a:chExt cx="2631" cy="1117"/>
          </a:xfrm>
        </p:grpSpPr>
        <p:sp>
          <p:nvSpPr>
            <p:cNvPr id="44044" name="Rectangle 26"/>
            <p:cNvSpPr>
              <a:spLocks noChangeArrowheads="1"/>
            </p:cNvSpPr>
            <p:nvPr/>
          </p:nvSpPr>
          <p:spPr bwMode="auto">
            <a:xfrm>
              <a:off x="1156" y="1888"/>
              <a:ext cx="263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en-US" sz="2400" b="1" u="none" dirty="0">
                  <a:solidFill>
                    <a:schemeClr val="tx1"/>
                  </a:solidFill>
                  <a:latin typeface="Century Gothic" pitchFamily="34" charset="0"/>
                </a:rPr>
                <a:t>a style which popularizes academic findings</a:t>
              </a:r>
              <a:endParaRPr lang="zh-CN" altLang="en-US" sz="2400" b="1" u="none" dirty="0">
                <a:solidFill>
                  <a:schemeClr val="tx1"/>
                </a:solidFill>
                <a:latin typeface="Century Gothic" pitchFamily="34" charset="0"/>
              </a:endParaRPr>
            </a:p>
          </p:txBody>
        </p:sp>
        <p:sp>
          <p:nvSpPr>
            <p:cNvPr id="44045" name="AutoShape 33"/>
            <p:cNvSpPr>
              <a:spLocks noChangeArrowheads="1"/>
            </p:cNvSpPr>
            <p:nvPr/>
          </p:nvSpPr>
          <p:spPr bwMode="auto">
            <a:xfrm rot="-1504132">
              <a:off x="1502" y="1294"/>
              <a:ext cx="363" cy="590"/>
            </a:xfrm>
            <a:prstGeom prst="downArrow">
              <a:avLst>
                <a:gd name="adj1" fmla="val 50000"/>
                <a:gd name="adj2" fmla="val 40634"/>
              </a:avLst>
            </a:prstGeom>
            <a:gradFill rotWithShape="0">
              <a:gsLst>
                <a:gs pos="0">
                  <a:schemeClr val="accent5">
                    <a:lumMod val="40000"/>
                    <a:lumOff val="60000"/>
                  </a:schemeClr>
                </a:gs>
                <a:gs pos="100000">
                  <a:srgbClr val="99CC00"/>
                </a:gs>
              </a:gsLst>
              <a:path path="rect">
                <a:fillToRect l="50000" t="50000" r="50000" b="50000"/>
              </a:path>
            </a:gradFill>
            <a:ln w="9525" algn="ctr">
              <a:solidFill>
                <a:schemeClr val="tx1"/>
              </a:solidFill>
              <a:miter lim="800000"/>
              <a:headEnd/>
              <a:tailEnd/>
            </a:ln>
          </p:spPr>
          <p:txBody>
            <a:bodyPr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endParaRPr lang="zh-CN" altLang="en-US"/>
            </a:p>
          </p:txBody>
        </p:sp>
      </p:grpSp>
      <p:grpSp>
        <p:nvGrpSpPr>
          <p:cNvPr id="6" name="Group 37"/>
          <p:cNvGrpSpPr>
            <a:grpSpLocks/>
          </p:cNvGrpSpPr>
          <p:nvPr/>
        </p:nvGrpSpPr>
        <p:grpSpPr bwMode="auto">
          <a:xfrm>
            <a:off x="1763688" y="4227514"/>
            <a:ext cx="4572000" cy="2017713"/>
            <a:chOff x="748" y="2410"/>
            <a:chExt cx="2880" cy="1271"/>
          </a:xfrm>
        </p:grpSpPr>
        <p:sp>
          <p:nvSpPr>
            <p:cNvPr id="44042" name="Rectangle 34"/>
            <p:cNvSpPr>
              <a:spLocks noChangeArrowheads="1"/>
            </p:cNvSpPr>
            <p:nvPr/>
          </p:nvSpPr>
          <p:spPr bwMode="auto">
            <a:xfrm>
              <a:off x="748" y="3158"/>
              <a:ext cx="288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b="1" u="none" dirty="0">
                  <a:solidFill>
                    <a:schemeClr val="tx1"/>
                  </a:solidFill>
                  <a:latin typeface="Century Gothic" pitchFamily="34" charset="0"/>
                </a:rPr>
                <a:t>this could be written by either a male or female writer.</a:t>
              </a:r>
              <a:endParaRPr lang="zh-CN" altLang="en-US" sz="2400" b="1" u="none" dirty="0">
                <a:solidFill>
                  <a:schemeClr val="tx1"/>
                </a:solidFill>
                <a:latin typeface="Century Gothic" pitchFamily="34" charset="0"/>
              </a:endParaRPr>
            </a:p>
          </p:txBody>
        </p:sp>
        <p:sp>
          <p:nvSpPr>
            <p:cNvPr id="44043" name="AutoShape 35"/>
            <p:cNvSpPr>
              <a:spLocks noChangeArrowheads="1"/>
            </p:cNvSpPr>
            <p:nvPr/>
          </p:nvSpPr>
          <p:spPr bwMode="auto">
            <a:xfrm>
              <a:off x="1859" y="2410"/>
              <a:ext cx="408" cy="621"/>
            </a:xfrm>
            <a:prstGeom prst="downArrow">
              <a:avLst>
                <a:gd name="adj1" fmla="val 50000"/>
                <a:gd name="adj2" fmla="val 58310"/>
              </a:avLst>
            </a:prstGeom>
            <a:gradFill rotWithShape="0">
              <a:gsLst>
                <a:gs pos="0">
                  <a:schemeClr val="accent5">
                    <a:lumMod val="40000"/>
                    <a:lumOff val="60000"/>
                  </a:schemeClr>
                </a:gs>
                <a:gs pos="100000">
                  <a:srgbClr val="99CC00"/>
                </a:gs>
              </a:gsLst>
              <a:path path="rect">
                <a:fillToRect l="50000" t="50000" r="50000" b="50000"/>
              </a:path>
            </a:gradFill>
            <a:ln w="9525" algn="ctr">
              <a:solidFill>
                <a:schemeClr val="tx1"/>
              </a:solidFill>
              <a:miter lim="800000"/>
              <a:headEnd/>
              <a:tailEnd/>
            </a:ln>
          </p:spPr>
          <p:txBody>
            <a:bodyPr anchor="ctr">
              <a:spAutoFit/>
            </a:bodyPr>
            <a:lstStyle/>
            <a:p>
              <a:pPr algn="ctr">
                <a:lnSpc>
                  <a:spcPct val="85000"/>
                </a:lnSpc>
                <a:defRPr/>
              </a:pPr>
              <a:r>
                <a:rPr lang="en-US" altLang="zh-CN" b="1" u="none" dirty="0">
                  <a:solidFill>
                    <a:schemeClr val="tx1"/>
                  </a:solidFill>
                  <a:latin typeface="+mn-lt"/>
                </a:rPr>
                <a:t>But</a:t>
              </a:r>
            </a:p>
          </p:txBody>
        </p:sp>
      </p:grpSp>
      <p:pic>
        <p:nvPicPr>
          <p:cNvPr id="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83" y="188640"/>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标题 1"/>
          <p:cNvSpPr txBox="1">
            <a:spLocks/>
          </p:cNvSpPr>
          <p:nvPr/>
        </p:nvSpPr>
        <p:spPr>
          <a:xfrm>
            <a:off x="539552" y="22140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Lead-in </a:t>
            </a:r>
            <a:endParaRPr lang="zh-CN" altLang="en-US" sz="5400" b="1" dirty="0">
              <a:solidFill>
                <a:schemeClr val="bg1"/>
              </a:solidFill>
            </a:endParaRPr>
          </a:p>
        </p:txBody>
      </p:sp>
    </p:spTree>
    <p:extLst>
      <p:ext uri="{BB962C8B-B14F-4D97-AF65-F5344CB8AC3E}">
        <p14:creationId xmlns:p14="http://schemas.microsoft.com/office/powerpoint/2010/main" val="4099867721"/>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323529" y="1628800"/>
            <a:ext cx="8280920" cy="5119631"/>
          </a:xfrm>
          <a:prstGeom prst="rect">
            <a:avLst/>
          </a:prstGeom>
          <a:noFill/>
          <a:ln>
            <a:miter lim="800000"/>
            <a:headEnd/>
            <a:tailEnd/>
          </a:ln>
        </p:spPr>
        <p:txBody>
          <a:bodyPr/>
          <a:lstStyle/>
          <a:p>
            <a:pPr marL="263525" indent="-261938" algn="just">
              <a:lnSpc>
                <a:spcPct val="100000"/>
              </a:lnSpc>
              <a:buFont typeface="Arial" charset="0"/>
              <a:buNone/>
            </a:pPr>
            <a:r>
              <a:rPr lang="en-US" altLang="zh-CN" sz="3200" b="1" dirty="0" smtClean="0"/>
              <a:t>camp</a:t>
            </a:r>
            <a:r>
              <a:rPr lang="en-US" altLang="zh-CN" dirty="0" smtClean="0"/>
              <a:t>           </a:t>
            </a:r>
            <a:r>
              <a:rPr lang="en-US" altLang="zh-CN" sz="2800" i="1" dirty="0" smtClean="0">
                <a:solidFill>
                  <a:srgbClr val="C00000"/>
                </a:solidFill>
              </a:rPr>
              <a:t>a</a:t>
            </a:r>
            <a:r>
              <a:rPr lang="en-US" altLang="zh-CN" sz="2800" dirty="0" smtClean="0">
                <a:solidFill>
                  <a:srgbClr val="C00000"/>
                </a:solidFill>
              </a:rPr>
              <a:t>.</a:t>
            </a:r>
            <a:r>
              <a:rPr lang="en-US" altLang="zh-CN" sz="2800" dirty="0" smtClean="0">
                <a:solidFill>
                  <a:schemeClr val="accent2"/>
                </a:solidFill>
              </a:rPr>
              <a:t> </a:t>
            </a:r>
            <a:r>
              <a:rPr lang="en-US" altLang="en-US" sz="2800" dirty="0" smtClean="0">
                <a:ea typeface="宋体" charset="-122"/>
              </a:rPr>
              <a:t>(of a man) behaving in a way that does not</a:t>
            </a:r>
            <a:r>
              <a:rPr lang="en-US" altLang="zh-CN" sz="2800" dirty="0" smtClean="0"/>
              <a:t> </a:t>
            </a:r>
            <a:r>
              <a:rPr lang="en-US" altLang="en-US" sz="2800" dirty="0" smtClean="0">
                <a:ea typeface="宋体" charset="-122"/>
              </a:rPr>
              <a:t>follow traditional ideas about male </a:t>
            </a:r>
            <a:r>
              <a:rPr lang="en-US" altLang="en-US" sz="2800" dirty="0" err="1" smtClean="0">
                <a:ea typeface="宋体" charset="-122"/>
              </a:rPr>
              <a:t>behaviour</a:t>
            </a:r>
            <a:r>
              <a:rPr lang="en-US" altLang="en-US" sz="2800" dirty="0" smtClean="0">
                <a:ea typeface="宋体" charset="-122"/>
              </a:rPr>
              <a:t>,</a:t>
            </a:r>
            <a:r>
              <a:rPr lang="en-US" altLang="zh-CN" sz="2800" dirty="0" smtClean="0"/>
              <a:t> </a:t>
            </a:r>
            <a:r>
              <a:rPr lang="en-US" altLang="en-US" sz="2800" dirty="0" smtClean="0">
                <a:ea typeface="宋体" charset="-122"/>
              </a:rPr>
              <a:t>especially in order to attract attention</a:t>
            </a:r>
            <a:r>
              <a:rPr lang="zh-CN" altLang="en-US" sz="2400" dirty="0" smtClean="0">
                <a:solidFill>
                  <a:schemeClr val="hlink"/>
                </a:solidFill>
              </a:rPr>
              <a:t>（尤指男子为引人注意而行为）忸怩作态的，稀奇古怪的；坎普</a:t>
            </a:r>
          </a:p>
          <a:p>
            <a:pPr marL="1587" indent="0" algn="just">
              <a:lnSpc>
                <a:spcPct val="100000"/>
              </a:lnSpc>
              <a:buNone/>
            </a:pPr>
            <a:r>
              <a:rPr lang="en-US" altLang="zh-CN" sz="2800" i="1" dirty="0" smtClean="0"/>
              <a:t>e.g. </a:t>
            </a:r>
          </a:p>
          <a:p>
            <a:pPr marL="1587" indent="0" algn="just">
              <a:lnSpc>
                <a:spcPct val="100000"/>
              </a:lnSpc>
              <a:buNone/>
            </a:pPr>
            <a:r>
              <a:rPr lang="en-US" altLang="zh-CN" sz="2800" dirty="0" smtClean="0"/>
              <a:t>While </a:t>
            </a:r>
            <a:r>
              <a:rPr lang="en-US" altLang="zh-CN" sz="2800" dirty="0"/>
              <a:t>it’s not true that </a:t>
            </a:r>
            <a:r>
              <a:rPr lang="en-US" altLang="zh-CN" sz="2800" b="1" dirty="0"/>
              <a:t>camp</a:t>
            </a:r>
            <a:r>
              <a:rPr lang="en-US" altLang="zh-CN" sz="2800" dirty="0"/>
              <a:t> taste is homosexual taste, there is no doubt a peculiar affinity and overlap. (Susan Sontag)</a:t>
            </a:r>
          </a:p>
          <a:p>
            <a:pPr marL="1587" indent="0" algn="just">
              <a:lnSpc>
                <a:spcPct val="100000"/>
              </a:lnSpc>
              <a:buNone/>
            </a:pPr>
            <a:r>
              <a:rPr lang="zh-CN" altLang="en-US" sz="2400" dirty="0" smtClean="0">
                <a:solidFill>
                  <a:schemeClr val="hlink"/>
                </a:solidFill>
              </a:rPr>
              <a:t>尽管</a:t>
            </a:r>
            <a:r>
              <a:rPr lang="zh-CN" altLang="en-US" sz="2400" dirty="0">
                <a:solidFill>
                  <a:schemeClr val="hlink"/>
                </a:solidFill>
              </a:rPr>
              <a:t>不能说坎普趣味就是同性恋趣味，但毫无疑问这两者之间存在着某种特别的契合和重叠之处。（苏珊</a:t>
            </a:r>
            <a:r>
              <a:rPr lang="en-US" altLang="zh-CN" sz="2400" dirty="0">
                <a:solidFill>
                  <a:schemeClr val="hlink"/>
                </a:solidFill>
                <a:latin typeface="宋体" charset="-122"/>
              </a:rPr>
              <a:t>·</a:t>
            </a:r>
            <a:r>
              <a:rPr lang="zh-CN" altLang="en-US" sz="2400" dirty="0">
                <a:solidFill>
                  <a:schemeClr val="hlink"/>
                </a:solidFill>
              </a:rPr>
              <a:t>桑塔格）</a:t>
            </a:r>
            <a:endParaRPr lang="zh-CN" altLang="en-US" dirty="0"/>
          </a:p>
          <a:p>
            <a:pPr marL="263525" indent="-261938" algn="just">
              <a:lnSpc>
                <a:spcPct val="100000"/>
              </a:lnSpc>
              <a:buFont typeface="Arial" charset="0"/>
              <a:buNone/>
            </a:pPr>
            <a:endParaRPr lang="en-US" altLang="zh-CN" sz="2400" dirty="0" smtClean="0">
              <a:solidFill>
                <a:schemeClr val="hlink"/>
              </a:solidFill>
              <a:latin typeface="宋体" charset="-122"/>
            </a:endParaRPr>
          </a:p>
          <a:p>
            <a:pPr algn="just">
              <a:lnSpc>
                <a:spcPct val="100000"/>
              </a:lnSpc>
              <a:buFont typeface="Arial" charset="0"/>
              <a:buNone/>
            </a:pPr>
            <a:endParaRPr lang="en-US" altLang="zh-CN"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0242" name="Picture 2"/>
          <p:cNvPicPr>
            <a:picLocks noChangeAspect="1" noChangeArrowheads="1"/>
          </p:cNvPicPr>
          <p:nvPr/>
        </p:nvPicPr>
        <p:blipFill>
          <a:blip r:embed="rId2" cstate="print"/>
          <a:srcRect/>
          <a:stretch>
            <a:fillRect/>
          </a:stretch>
        </p:blipFill>
        <p:spPr bwMode="auto">
          <a:xfrm>
            <a:off x="1393825" y="1772816"/>
            <a:ext cx="923925" cy="342900"/>
          </a:xfrm>
          <a:prstGeom prst="rect">
            <a:avLst/>
          </a:prstGeom>
          <a:noFill/>
          <a:ln w="9525">
            <a:noFill/>
            <a:miter lim="800000"/>
            <a:headEnd/>
            <a:tailEnd/>
          </a:ln>
          <a:effectLst/>
        </p:spPr>
      </p:pic>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55495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27"/>
          <p:cNvSpPr>
            <a:spLocks noGrp="1"/>
          </p:cNvSpPr>
          <p:nvPr>
            <p:ph type="title" idx="4294967295"/>
          </p:nvPr>
        </p:nvSpPr>
        <p:spPr>
          <a:xfrm>
            <a:off x="186934" y="1469182"/>
            <a:ext cx="4618038" cy="831850"/>
          </a:xfrm>
        </p:spPr>
        <p:txBody>
          <a:bodyPr>
            <a:normAutofit/>
          </a:bodyPr>
          <a:lstStyle/>
          <a:p>
            <a:pPr algn="l" eaLnBrk="1" hangingPunct="1"/>
            <a:r>
              <a:rPr lang="en-US" altLang="zh-CN" sz="3200" b="1" dirty="0" smtClean="0"/>
              <a:t>etiquette</a:t>
            </a:r>
            <a:endParaRPr lang="en-US" altLang="zh-CN" sz="3200" b="1" i="1" dirty="0" smtClean="0"/>
          </a:p>
        </p:txBody>
      </p:sp>
      <p:sp>
        <p:nvSpPr>
          <p:cNvPr id="232477" name="Rectangle 29"/>
          <p:cNvSpPr>
            <a:spLocks noChangeArrowheads="1"/>
          </p:cNvSpPr>
          <p:nvPr/>
        </p:nvSpPr>
        <p:spPr bwMode="auto">
          <a:xfrm>
            <a:off x="1979712" y="1654334"/>
            <a:ext cx="74883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pPr>
            <a:r>
              <a:rPr kumimoji="0" lang="en-US" altLang="zh-CN" sz="2400" i="1" u="none" dirty="0">
                <a:solidFill>
                  <a:schemeClr val="tx1"/>
                </a:solidFill>
                <a:latin typeface="Century Gothic" pitchFamily="34" charset="0"/>
              </a:rPr>
              <a:t>n.</a:t>
            </a:r>
            <a:r>
              <a:rPr kumimoji="0" lang="en-US" altLang="zh-CN" sz="2400" u="none" dirty="0">
                <a:solidFill>
                  <a:schemeClr val="tx1"/>
                </a:solidFill>
                <a:latin typeface="Century Gothic" pitchFamily="34" charset="0"/>
              </a:rPr>
              <a:t> a set of rules for being correctly in social situations</a:t>
            </a:r>
          </a:p>
        </p:txBody>
      </p:sp>
      <p:sp>
        <p:nvSpPr>
          <p:cNvPr id="1413127" name="Rectangle 7"/>
          <p:cNvSpPr>
            <a:spLocks noChangeArrowheads="1"/>
          </p:cNvSpPr>
          <p:nvPr/>
        </p:nvSpPr>
        <p:spPr bwMode="auto">
          <a:xfrm>
            <a:off x="641300" y="2592007"/>
            <a:ext cx="8280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0"/>
              </a:spcBef>
              <a:defRPr/>
            </a:pPr>
            <a:r>
              <a:rPr kumimoji="0" lang="en-US" altLang="zh-CN" sz="2400" b="1" u="none" dirty="0">
                <a:solidFill>
                  <a:schemeClr val="tx1"/>
                </a:solidFill>
                <a:latin typeface="+mn-lt"/>
              </a:rPr>
              <a:t>Discuss the topic: </a:t>
            </a:r>
            <a:r>
              <a:rPr kumimoji="0" lang="en-US" altLang="zh-CN" sz="2400" u="none" dirty="0">
                <a:solidFill>
                  <a:schemeClr val="tx1"/>
                </a:solidFill>
                <a:latin typeface="+mn-lt"/>
              </a:rPr>
              <a:t>Etiquette can vary widely between different cultures and nations. </a:t>
            </a:r>
          </a:p>
          <a:p>
            <a:pPr>
              <a:defRPr/>
            </a:pPr>
            <a:endParaRPr kumimoji="0" lang="en-US" altLang="zh-CN" sz="2400" u="none" dirty="0" smtClean="0">
              <a:solidFill>
                <a:srgbClr val="0066CC"/>
              </a:solidFill>
              <a:latin typeface="+mn-lt"/>
            </a:endParaRPr>
          </a:p>
          <a:p>
            <a:pPr>
              <a:defRPr/>
            </a:pPr>
            <a:r>
              <a:rPr kumimoji="0" lang="en-US" altLang="zh-CN" sz="2400" u="none" dirty="0" smtClean="0">
                <a:solidFill>
                  <a:srgbClr val="0066CC"/>
                </a:solidFill>
                <a:latin typeface="+mn-lt"/>
              </a:rPr>
              <a:t>In </a:t>
            </a:r>
            <a:r>
              <a:rPr kumimoji="0" lang="en-US" altLang="zh-CN" sz="2400" u="none" dirty="0">
                <a:solidFill>
                  <a:srgbClr val="0066CC"/>
                </a:solidFill>
                <a:latin typeface="+mn-lt"/>
              </a:rPr>
              <a:t>China, a person who takes the last item of food from a common plate or bowl without first offering it to others at the table may be seen as a glutton (</a:t>
            </a:r>
            <a:r>
              <a:rPr kumimoji="0" lang="zh-CN" altLang="en-US" sz="2400" u="none" dirty="0">
                <a:solidFill>
                  <a:srgbClr val="0066CC"/>
                </a:solidFill>
                <a:latin typeface="+mn-lt"/>
              </a:rPr>
              <a:t>贪吃鬼</a:t>
            </a:r>
            <a:r>
              <a:rPr kumimoji="0" lang="en-US" altLang="zh-CN" sz="2400" u="none" dirty="0">
                <a:solidFill>
                  <a:srgbClr val="0066CC"/>
                </a:solidFill>
                <a:latin typeface="+mn-lt"/>
              </a:rPr>
              <a:t>) and insulting the generosity of the host.</a:t>
            </a:r>
          </a:p>
          <a:p>
            <a:pPr>
              <a:defRPr/>
            </a:pPr>
            <a:endParaRPr kumimoji="0" lang="en-US" altLang="zh-CN" sz="2400" u="none" dirty="0" smtClean="0">
              <a:solidFill>
                <a:srgbClr val="0066CC"/>
              </a:solidFill>
              <a:latin typeface="+mn-lt"/>
            </a:endParaRPr>
          </a:p>
          <a:p>
            <a:pPr>
              <a:defRPr/>
            </a:pPr>
            <a:r>
              <a:rPr kumimoji="0" lang="en-US" altLang="zh-CN" sz="2400" u="none" dirty="0" smtClean="0">
                <a:solidFill>
                  <a:srgbClr val="0066CC"/>
                </a:solidFill>
                <a:latin typeface="+mn-lt"/>
              </a:rPr>
              <a:t>In </a:t>
            </a:r>
            <a:r>
              <a:rPr kumimoji="0" lang="en-US" altLang="zh-CN" sz="2400" u="none" dirty="0">
                <a:solidFill>
                  <a:srgbClr val="0066CC"/>
                </a:solidFill>
                <a:latin typeface="+mn-lt"/>
              </a:rPr>
              <a:t>America a guest is expected to eat all of the food given to them, as a compliment to the quality of the cooking.</a:t>
            </a:r>
          </a:p>
        </p:txBody>
      </p:sp>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572075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31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31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31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1413127" grpId="0"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251520" y="1556792"/>
            <a:ext cx="8784976" cy="5975350"/>
          </a:xfrm>
          <a:prstGeom prst="rect">
            <a:avLst/>
          </a:prstGeom>
          <a:noFill/>
          <a:ln>
            <a:miter lim="800000"/>
            <a:headEnd/>
            <a:tailEnd/>
          </a:ln>
        </p:spPr>
        <p:txBody>
          <a:bodyPr/>
          <a:lstStyle/>
          <a:p>
            <a:pPr algn="just">
              <a:lnSpc>
                <a:spcPct val="100000"/>
              </a:lnSpc>
              <a:buNone/>
            </a:pPr>
            <a:r>
              <a:rPr lang="en-US" altLang="en-US" sz="3200" b="1" dirty="0" smtClean="0">
                <a:ea typeface="宋体" charset="-122"/>
              </a:rPr>
              <a:t>juicy</a:t>
            </a:r>
            <a:r>
              <a:rPr lang="en-US" altLang="zh-CN" dirty="0" smtClean="0"/>
              <a:t>            </a:t>
            </a:r>
            <a:r>
              <a:rPr lang="en-US" altLang="zh-CN" sz="2800" i="1" dirty="0" smtClean="0">
                <a:solidFill>
                  <a:srgbClr val="C00000"/>
                </a:solidFill>
              </a:rPr>
              <a:t>a</a:t>
            </a:r>
            <a:r>
              <a:rPr lang="en-US" altLang="zh-CN" sz="2800" dirty="0" smtClean="0">
                <a:solidFill>
                  <a:srgbClr val="C00000"/>
                </a:solidFill>
              </a:rPr>
              <a:t>.</a:t>
            </a:r>
            <a:r>
              <a:rPr lang="en-US" altLang="zh-CN" sz="2800" dirty="0" smtClean="0">
                <a:solidFill>
                  <a:schemeClr val="accent2"/>
                </a:solidFill>
              </a:rPr>
              <a:t>  </a:t>
            </a:r>
            <a:r>
              <a:rPr lang="en-US" altLang="en-US" sz="2800" dirty="0" smtClean="0">
                <a:ea typeface="宋体" charset="-122"/>
              </a:rPr>
              <a:t>(</a:t>
            </a:r>
            <a:r>
              <a:rPr lang="en-US" altLang="en-US" sz="2800" i="1" dirty="0" err="1" smtClean="0">
                <a:ea typeface="宋体" charset="-122"/>
              </a:rPr>
              <a:t>infml</a:t>
            </a:r>
            <a:r>
              <a:rPr lang="en-US" altLang="en-US" sz="2800" dirty="0" smtClean="0">
                <a:ea typeface="宋体" charset="-122"/>
              </a:rPr>
              <a:t>) juicy stories are slightly shocking but</a:t>
            </a:r>
            <a:r>
              <a:rPr lang="en-US" altLang="zh-CN" sz="2800" dirty="0" smtClean="0"/>
              <a:t> </a:t>
            </a:r>
            <a:r>
              <a:rPr lang="en-US" altLang="en-US" sz="2800" dirty="0" smtClean="0">
                <a:ea typeface="宋体" charset="-122"/>
              </a:rPr>
              <a:t>interesting or fun to listen to </a:t>
            </a:r>
            <a:r>
              <a:rPr lang="en-US" altLang="zh-CN" sz="2400" dirty="0" smtClean="0">
                <a:solidFill>
                  <a:schemeClr val="hlink"/>
                </a:solidFill>
              </a:rPr>
              <a:t>生</a:t>
            </a:r>
            <a:r>
              <a:rPr lang="zh-CN" altLang="en-US" sz="2400" dirty="0" smtClean="0">
                <a:solidFill>
                  <a:schemeClr val="hlink"/>
                </a:solidFill>
              </a:rPr>
              <a:t>动有趣的，绘声绘色的</a:t>
            </a:r>
          </a:p>
          <a:p>
            <a:pPr algn="just">
              <a:lnSpc>
                <a:spcPct val="100000"/>
              </a:lnSpc>
              <a:buFont typeface="Arial" charset="0"/>
              <a:buNone/>
            </a:pPr>
            <a:r>
              <a:rPr lang="en-US" altLang="zh-CN" sz="2800" i="1" dirty="0" smtClean="0"/>
              <a:t>e.g. </a:t>
            </a:r>
          </a:p>
          <a:p>
            <a:pPr marL="1587" indent="0" algn="just">
              <a:lnSpc>
                <a:spcPct val="100000"/>
              </a:lnSpc>
              <a:buNone/>
            </a:pPr>
            <a:r>
              <a:rPr lang="en-US" altLang="zh-CN" sz="2800" dirty="0" smtClean="0"/>
              <a:t>1. He gets all the </a:t>
            </a:r>
            <a:r>
              <a:rPr lang="en-US" altLang="zh-CN" sz="2800" b="1" dirty="0" smtClean="0"/>
              <a:t>juicy</a:t>
            </a:r>
            <a:r>
              <a:rPr lang="en-US" altLang="zh-CN" sz="2800" dirty="0" smtClean="0"/>
              <a:t> jobs.</a:t>
            </a:r>
          </a:p>
          <a:p>
            <a:pPr algn="just">
              <a:lnSpc>
                <a:spcPct val="100000"/>
              </a:lnSpc>
              <a:buFont typeface="Arial" charset="0"/>
              <a:buNone/>
            </a:pPr>
            <a:r>
              <a:rPr lang="zh-CN" altLang="en-US" sz="2400" dirty="0" smtClean="0">
                <a:solidFill>
                  <a:schemeClr val="hlink"/>
                </a:solidFill>
              </a:rPr>
              <a:t>     他把有趣的活儿都揽去了。</a:t>
            </a:r>
          </a:p>
          <a:p>
            <a:pPr marL="360363" indent="-360363" algn="just">
              <a:lnSpc>
                <a:spcPct val="100000"/>
              </a:lnSpc>
              <a:buNone/>
            </a:pPr>
            <a:r>
              <a:rPr lang="en-US" altLang="zh-CN" sz="2800" dirty="0" smtClean="0"/>
              <a:t>2. </a:t>
            </a:r>
            <a:r>
              <a:rPr lang="en-US" altLang="zh-CN" dirty="0"/>
              <a:t>Many of us will no doubt still remember the </a:t>
            </a:r>
            <a:r>
              <a:rPr lang="en-US" altLang="zh-CN" b="1" dirty="0"/>
              <a:t>juicy</a:t>
            </a:r>
            <a:r>
              <a:rPr lang="en-US" altLang="zh-CN" dirty="0"/>
              <a:t> details on President Bill Clinton’s affair in the American media.  </a:t>
            </a:r>
          </a:p>
          <a:p>
            <a:pPr marL="360363" indent="-360363" algn="just">
              <a:lnSpc>
                <a:spcPct val="100000"/>
              </a:lnSpc>
              <a:buNone/>
            </a:pPr>
            <a:r>
              <a:rPr lang="zh-CN" altLang="en-US" sz="2400" dirty="0" smtClean="0">
                <a:solidFill>
                  <a:schemeClr val="hlink"/>
                </a:solidFill>
                <a:latin typeface="宋体" charset="-122"/>
              </a:rPr>
              <a:t>   我们</a:t>
            </a:r>
            <a:r>
              <a:rPr lang="zh-CN" altLang="en-US" sz="2400" dirty="0">
                <a:solidFill>
                  <a:schemeClr val="hlink"/>
                </a:solidFill>
                <a:latin typeface="宋体" charset="-122"/>
              </a:rPr>
              <a:t>很多人无疑还</a:t>
            </a:r>
            <a:r>
              <a:rPr lang="zh-CN" altLang="en-US" sz="2400" dirty="0" smtClean="0">
                <a:solidFill>
                  <a:schemeClr val="hlink"/>
                </a:solidFill>
                <a:latin typeface="宋体" charset="-122"/>
              </a:rPr>
              <a:t>记得比尔</a:t>
            </a:r>
            <a:r>
              <a:rPr lang="en-US" altLang="zh-CN" sz="2400" dirty="0">
                <a:solidFill>
                  <a:schemeClr val="hlink"/>
                </a:solidFill>
                <a:latin typeface="宋体" charset="-122"/>
              </a:rPr>
              <a:t>·</a:t>
            </a:r>
            <a:r>
              <a:rPr lang="zh-CN" altLang="en-US" sz="2400" dirty="0" smtClean="0">
                <a:solidFill>
                  <a:schemeClr val="hlink"/>
                </a:solidFill>
                <a:latin typeface="宋体" charset="-122"/>
              </a:rPr>
              <a:t>克林顿</a:t>
            </a:r>
            <a:r>
              <a:rPr lang="zh-CN" altLang="en-US" sz="2400" dirty="0">
                <a:solidFill>
                  <a:schemeClr val="hlink"/>
                </a:solidFill>
                <a:latin typeface="宋体" charset="-122"/>
              </a:rPr>
              <a:t>总统的丑闻在</a:t>
            </a:r>
            <a:r>
              <a:rPr lang="zh-CN" altLang="en-US" sz="2400" dirty="0" smtClean="0">
                <a:solidFill>
                  <a:schemeClr val="hlink"/>
                </a:solidFill>
                <a:latin typeface="宋体" charset="-122"/>
              </a:rPr>
              <a:t>美国媒体上详尽的</a:t>
            </a:r>
            <a:r>
              <a:rPr lang="zh-CN" altLang="en-US" sz="2400" dirty="0">
                <a:solidFill>
                  <a:schemeClr val="hlink"/>
                </a:solidFill>
                <a:latin typeface="宋体" charset="-122"/>
              </a:rPr>
              <a:t>报道</a:t>
            </a:r>
            <a:r>
              <a:rPr lang="zh-CN" altLang="en-US" sz="2400" dirty="0" smtClean="0">
                <a:solidFill>
                  <a:schemeClr val="hlink"/>
                </a:solidFill>
                <a:latin typeface="宋体" charset="-122"/>
              </a:rPr>
              <a:t>。</a:t>
            </a:r>
            <a:endParaRPr lang="zh-CN" altLang="en-US" sz="2400" dirty="0"/>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2" name="Picture 2"/>
          <p:cNvPicPr>
            <a:picLocks noChangeAspect="1" noChangeArrowheads="1"/>
          </p:cNvPicPr>
          <p:nvPr/>
        </p:nvPicPr>
        <p:blipFill>
          <a:blip r:embed="rId2" cstate="print"/>
          <a:srcRect/>
          <a:stretch>
            <a:fillRect/>
          </a:stretch>
        </p:blipFill>
        <p:spPr bwMode="auto">
          <a:xfrm>
            <a:off x="1403648" y="1628800"/>
            <a:ext cx="971550" cy="450726"/>
          </a:xfrm>
          <a:prstGeom prst="rect">
            <a:avLst/>
          </a:prstGeom>
          <a:noFill/>
          <a:ln w="9525">
            <a:noFill/>
            <a:miter lim="800000"/>
            <a:headEnd/>
            <a:tailEnd/>
          </a:ln>
          <a:effectLst/>
        </p:spPr>
      </p:pic>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42" y="98679"/>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170235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p:cNvSpPr>
            <a:spLocks noGrp="1"/>
          </p:cNvSpPr>
          <p:nvPr>
            <p:ph idx="4294967295"/>
          </p:nvPr>
        </p:nvSpPr>
        <p:spPr bwMode="auto">
          <a:xfrm>
            <a:off x="166688" y="1497930"/>
            <a:ext cx="8763776" cy="5969872"/>
          </a:xfrm>
          <a:prstGeom prst="rect">
            <a:avLst/>
          </a:prstGeom>
          <a:noFill/>
          <a:ln>
            <a:miter lim="800000"/>
            <a:headEnd/>
            <a:tailEnd/>
          </a:ln>
        </p:spPr>
        <p:txBody>
          <a:bodyPr/>
          <a:lstStyle/>
          <a:p>
            <a:pPr algn="just">
              <a:lnSpc>
                <a:spcPct val="100000"/>
              </a:lnSpc>
              <a:buFont typeface="Arial" charset="0"/>
              <a:buNone/>
            </a:pPr>
            <a:r>
              <a:rPr lang="en-US" altLang="en-US" sz="3200" b="1" dirty="0" smtClean="0">
                <a:ea typeface="宋体" charset="-122"/>
              </a:rPr>
              <a:t>expletive</a:t>
            </a:r>
            <a:r>
              <a:rPr lang="en-US" altLang="zh-CN" dirty="0" smtClean="0"/>
              <a:t>             </a:t>
            </a:r>
            <a:r>
              <a:rPr lang="en-US" altLang="zh-CN" sz="2800" i="1" dirty="0" smtClean="0">
                <a:solidFill>
                  <a:srgbClr val="C00000"/>
                </a:solidFill>
              </a:rPr>
              <a:t>n</a:t>
            </a:r>
            <a:r>
              <a:rPr lang="en-US" altLang="zh-CN" sz="2800" dirty="0" smtClean="0">
                <a:solidFill>
                  <a:srgbClr val="C00000"/>
                </a:solidFill>
              </a:rPr>
              <a:t>. [C]</a:t>
            </a:r>
            <a:r>
              <a:rPr lang="en-US" altLang="zh-CN" b="1" dirty="0" smtClean="0">
                <a:solidFill>
                  <a:srgbClr val="C00000"/>
                </a:solidFill>
              </a:rPr>
              <a:t> </a:t>
            </a:r>
            <a:r>
              <a:rPr lang="en-US" altLang="zh-CN" sz="2800" dirty="0" smtClean="0"/>
              <a:t>(</a:t>
            </a:r>
            <a:r>
              <a:rPr lang="en-US" altLang="zh-CN" sz="2800" i="1" dirty="0" err="1" smtClean="0"/>
              <a:t>fml</a:t>
            </a:r>
            <a:r>
              <a:rPr lang="en-US" altLang="zh-CN" sz="2800" dirty="0" smtClean="0"/>
              <a:t>)</a:t>
            </a:r>
            <a:r>
              <a:rPr lang="en-US" altLang="zh-CN" b="1" dirty="0" smtClean="0"/>
              <a:t> </a:t>
            </a:r>
            <a:r>
              <a:rPr lang="en-US" altLang="en-US" sz="2800" dirty="0" smtClean="0">
                <a:ea typeface="宋体" charset="-122"/>
              </a:rPr>
              <a:t>a rude word that you use when you are angry, annoyed, or upset that might offend some people</a:t>
            </a:r>
            <a:r>
              <a:rPr lang="en-US" altLang="zh-CN" sz="2800" dirty="0" smtClean="0"/>
              <a:t>    </a:t>
            </a:r>
            <a:r>
              <a:rPr lang="zh-CN" altLang="en-US" sz="2400" dirty="0" smtClean="0">
                <a:solidFill>
                  <a:schemeClr val="hlink"/>
                </a:solidFill>
              </a:rPr>
              <a:t>秽语；骂人的话</a:t>
            </a:r>
          </a:p>
          <a:p>
            <a:pPr algn="just">
              <a:lnSpc>
                <a:spcPct val="100000"/>
              </a:lnSpc>
              <a:buFont typeface="Arial" charset="0"/>
              <a:buNone/>
            </a:pPr>
            <a:r>
              <a:rPr lang="en-US" altLang="zh-CN" sz="2800" i="1" dirty="0" smtClean="0"/>
              <a:t>e.g. </a:t>
            </a:r>
          </a:p>
          <a:p>
            <a:pPr marL="360363" indent="-360363" algn="just">
              <a:lnSpc>
                <a:spcPct val="100000"/>
              </a:lnSpc>
              <a:buNone/>
            </a:pPr>
            <a:r>
              <a:rPr lang="en-US" altLang="zh-CN" sz="2800" dirty="0" smtClean="0"/>
              <a:t>1. </a:t>
            </a:r>
            <a:r>
              <a:rPr lang="en-US" altLang="zh-CN" dirty="0"/>
              <a:t>The station bleeped out the </a:t>
            </a:r>
            <a:r>
              <a:rPr lang="en-US" altLang="zh-CN" b="1" dirty="0"/>
              <a:t>expletives</a:t>
            </a:r>
            <a:r>
              <a:rPr lang="en-US" altLang="zh-CN" dirty="0"/>
              <a:t> from the taped interview.  </a:t>
            </a:r>
          </a:p>
          <a:p>
            <a:pPr algn="just">
              <a:lnSpc>
                <a:spcPct val="100000"/>
              </a:lnSpc>
              <a:buNone/>
            </a:pPr>
            <a:r>
              <a:rPr lang="zh-CN" altLang="en-US" sz="2400" dirty="0" smtClean="0">
                <a:solidFill>
                  <a:schemeClr val="hlink"/>
                </a:solidFill>
              </a:rPr>
              <a:t>     电台</a:t>
            </a:r>
            <a:r>
              <a:rPr lang="zh-CN" altLang="en-US" sz="2400" dirty="0">
                <a:solidFill>
                  <a:schemeClr val="hlink"/>
                </a:solidFill>
              </a:rPr>
              <a:t>把采访录音中骂人的话抹掉了。</a:t>
            </a:r>
            <a:endParaRPr lang="zh-CN" altLang="en-US" sz="2400" dirty="0"/>
          </a:p>
          <a:p>
            <a:pPr marL="360363" indent="-360363" algn="just">
              <a:lnSpc>
                <a:spcPct val="100000"/>
              </a:lnSpc>
              <a:buNone/>
            </a:pPr>
            <a:r>
              <a:rPr lang="en-US" altLang="zh-CN" sz="2800" dirty="0" smtClean="0"/>
              <a:t>2. </a:t>
            </a:r>
            <a:r>
              <a:rPr lang="en-US" altLang="zh-CN" dirty="0"/>
              <a:t>He uttered several vigorous </a:t>
            </a:r>
            <a:r>
              <a:rPr lang="en-US" altLang="zh-CN" b="1" dirty="0"/>
              <a:t>expletives</a:t>
            </a:r>
            <a:r>
              <a:rPr lang="en-US" altLang="zh-CN" dirty="0"/>
              <a:t> when he dropped the iron on his foot.  </a:t>
            </a:r>
          </a:p>
          <a:p>
            <a:pPr marL="360363" indent="-360363" algn="just">
              <a:lnSpc>
                <a:spcPct val="100000"/>
              </a:lnSpc>
              <a:buNone/>
            </a:pPr>
            <a:r>
              <a:rPr lang="zh-CN" altLang="en-US" sz="2400" dirty="0" smtClean="0">
                <a:solidFill>
                  <a:schemeClr val="hlink"/>
                </a:solidFill>
              </a:rPr>
              <a:t>     他</a:t>
            </a:r>
            <a:r>
              <a:rPr lang="zh-CN" altLang="en-US" sz="2400" dirty="0">
                <a:solidFill>
                  <a:schemeClr val="hlink"/>
                </a:solidFill>
              </a:rPr>
              <a:t>的熨斗掉下砸在脚上，他骂了几句难听的脏话。</a:t>
            </a:r>
            <a:endParaRPr lang="zh-CN" altLang="en-US" sz="2400" dirty="0"/>
          </a:p>
          <a:p>
            <a:pPr marL="1587" indent="0" algn="just">
              <a:buNone/>
            </a:pPr>
            <a:endParaRPr lang="en-US" altLang="zh-CN" sz="2400" dirty="0" smtClean="0">
              <a:solidFill>
                <a:schemeClr val="hlink"/>
              </a:solidFill>
            </a:endParaRPr>
          </a:p>
        </p:txBody>
      </p:sp>
      <p:sp>
        <p:nvSpPr>
          <p:cNvPr id="12294" name="文本框 3"/>
          <p:cNvSpPr txBox="1">
            <a:spLocks noChangeArrowheads="1"/>
          </p:cNvSpPr>
          <p:nvPr/>
        </p:nvSpPr>
        <p:spPr bwMode="auto">
          <a:xfrm>
            <a:off x="166688" y="69850"/>
            <a:ext cx="3378200" cy="461963"/>
          </a:xfrm>
          <a:prstGeom prst="rect">
            <a:avLst/>
          </a:prstGeom>
          <a:noFill/>
          <a:ln w="9525">
            <a:noFill/>
            <a:miter lim="800000"/>
            <a:headEnd/>
            <a:tailEnd/>
          </a:ln>
        </p:spPr>
        <p:txBody>
          <a:bodyPr>
            <a:spAutoFit/>
          </a:bodyPr>
          <a:lstStyle/>
          <a:p>
            <a:pPr eaLnBrk="1" hangingPunct="1">
              <a:buFont typeface="Arial" charset="0"/>
              <a:buNone/>
            </a:pPr>
            <a:r>
              <a:rPr lang="en-US" altLang="en-US" sz="2400">
                <a:solidFill>
                  <a:schemeClr val="bg1"/>
                </a:solidFill>
                <a:latin typeface="Arial Black" pitchFamily="34" charset="0"/>
                <a:sym typeface="宋体" pitchFamily="2" charset="-122"/>
              </a:rPr>
              <a:t>Words &amp; Phrases</a:t>
            </a:r>
          </a:p>
        </p:txBody>
      </p:sp>
      <p:pic>
        <p:nvPicPr>
          <p:cNvPr id="13314" name="Picture 2"/>
          <p:cNvPicPr>
            <a:picLocks noChangeAspect="1" noChangeArrowheads="1"/>
          </p:cNvPicPr>
          <p:nvPr/>
        </p:nvPicPr>
        <p:blipFill>
          <a:blip r:embed="rId2" cstate="print"/>
          <a:srcRect/>
          <a:stretch>
            <a:fillRect/>
          </a:stretch>
        </p:blipFill>
        <p:spPr bwMode="auto">
          <a:xfrm>
            <a:off x="1855788" y="1655093"/>
            <a:ext cx="1295400" cy="314325"/>
          </a:xfrm>
          <a:prstGeom prst="rect">
            <a:avLst/>
          </a:prstGeom>
          <a:noFill/>
          <a:ln w="9525">
            <a:noFill/>
            <a:miter lim="800000"/>
            <a:headEnd/>
            <a:tailEnd/>
          </a:ln>
          <a:effectLst/>
        </p:spPr>
      </p:pic>
      <p:pic>
        <p:nvPicPr>
          <p:cNvPr id="12" name="Picture 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429291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dissolv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dissolve">
                                      <p:cBhvr>
                                        <p:cTn id="1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7"/>
          <p:cNvSpPr>
            <a:spLocks noGrp="1"/>
          </p:cNvSpPr>
          <p:nvPr>
            <p:ph type="title" idx="4294967295"/>
          </p:nvPr>
        </p:nvSpPr>
        <p:spPr>
          <a:xfrm>
            <a:off x="251520" y="1538288"/>
            <a:ext cx="4618038" cy="831850"/>
          </a:xfrm>
        </p:spPr>
        <p:txBody>
          <a:bodyPr/>
          <a:lstStyle/>
          <a:p>
            <a:pPr algn="l" eaLnBrk="1" hangingPunct="1"/>
            <a:r>
              <a:rPr lang="en-US" altLang="zh-CN" sz="2800" b="1" dirty="0" smtClean="0"/>
              <a:t>masculine</a:t>
            </a:r>
            <a:endParaRPr lang="en-US" altLang="zh-CN" sz="2800" b="1" i="1" dirty="0" smtClean="0"/>
          </a:p>
        </p:txBody>
      </p:sp>
      <p:sp>
        <p:nvSpPr>
          <p:cNvPr id="232477" name="Rectangle 29"/>
          <p:cNvSpPr>
            <a:spLocks noChangeArrowheads="1"/>
          </p:cNvSpPr>
          <p:nvPr/>
        </p:nvSpPr>
        <p:spPr bwMode="auto">
          <a:xfrm>
            <a:off x="1835696" y="1725613"/>
            <a:ext cx="7343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0"/>
              </a:spcBef>
            </a:pPr>
            <a:r>
              <a:rPr kumimoji="0" lang="en-US" altLang="zh-CN" sz="2400" i="1" u="none" dirty="0" smtClean="0">
                <a:solidFill>
                  <a:schemeClr val="tx1"/>
                </a:solidFill>
                <a:latin typeface="Century Gothic" pitchFamily="34" charset="0"/>
              </a:rPr>
              <a:t>  adj</a:t>
            </a:r>
            <a:r>
              <a:rPr kumimoji="0" lang="en-US" altLang="zh-CN" sz="2400" i="1" u="none" dirty="0">
                <a:solidFill>
                  <a:schemeClr val="tx1"/>
                </a:solidFill>
                <a:latin typeface="Century Gothic" pitchFamily="34" charset="0"/>
              </a:rPr>
              <a:t>.</a:t>
            </a:r>
            <a:r>
              <a:rPr kumimoji="0" lang="en-US" altLang="zh-CN" sz="2400" u="none" dirty="0">
                <a:solidFill>
                  <a:schemeClr val="tx1"/>
                </a:solidFill>
                <a:latin typeface="Century Gothic" pitchFamily="34" charset="0"/>
              </a:rPr>
              <a:t> with qualities thought to be typical of men</a:t>
            </a:r>
          </a:p>
        </p:txBody>
      </p:sp>
      <p:sp>
        <p:nvSpPr>
          <p:cNvPr id="232478" name="Text Box 30"/>
          <p:cNvSpPr txBox="1">
            <a:spLocks noChangeArrowheads="1"/>
          </p:cNvSpPr>
          <p:nvPr/>
        </p:nvSpPr>
        <p:spPr bwMode="auto">
          <a:xfrm>
            <a:off x="562813" y="2420888"/>
            <a:ext cx="80645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10000"/>
              </a:spcBef>
            </a:pPr>
            <a:r>
              <a:rPr kumimoji="0" lang="en-US" altLang="zh-CN" sz="2400" b="1" u="none" dirty="0">
                <a:solidFill>
                  <a:schemeClr val="tx1"/>
                </a:solidFill>
                <a:latin typeface="Century Gothic" pitchFamily="34" charset="0"/>
              </a:rPr>
              <a:t>Translate the sentences.</a:t>
            </a:r>
            <a:endParaRPr kumimoji="0" lang="en-US" altLang="zh-CN" sz="2400" u="none" dirty="0">
              <a:solidFill>
                <a:schemeClr val="tx1"/>
              </a:solidFill>
              <a:latin typeface="Century Gothic" pitchFamily="34" charset="0"/>
            </a:endParaRPr>
          </a:p>
          <a:p>
            <a:pPr eaLnBrk="1" hangingPunct="1">
              <a:lnSpc>
                <a:spcPct val="115000"/>
              </a:lnSpc>
              <a:spcBef>
                <a:spcPct val="10000"/>
              </a:spcBef>
              <a:buFontTx/>
              <a:buAutoNum type="arabicPeriod"/>
            </a:pPr>
            <a:r>
              <a:rPr kumimoji="0" lang="en-US" altLang="zh-CN" sz="2400" u="none" dirty="0">
                <a:solidFill>
                  <a:schemeClr val="tx1"/>
                </a:solidFill>
                <a:latin typeface="Century Gothic" pitchFamily="34" charset="0"/>
              </a:rPr>
              <a:t>She presented an intriguing combination of feminine looks with a </a:t>
            </a:r>
            <a:r>
              <a:rPr kumimoji="0" lang="en-US" altLang="zh-CN" sz="2400" b="1" u="none" dirty="0">
                <a:solidFill>
                  <a:schemeClr val="tx1"/>
                </a:solidFill>
                <a:latin typeface="Century Gothic" pitchFamily="34" charset="0"/>
              </a:rPr>
              <a:t>masculine</a:t>
            </a:r>
            <a:r>
              <a:rPr kumimoji="0" lang="en-US" altLang="zh-CN" sz="2400" u="none" dirty="0">
                <a:solidFill>
                  <a:schemeClr val="tx1"/>
                </a:solidFill>
                <a:latin typeface="Century Gothic" pitchFamily="34" charset="0"/>
              </a:rPr>
              <a:t> mind.  </a:t>
            </a:r>
          </a:p>
          <a:p>
            <a:pPr eaLnBrk="1" hangingPunct="1">
              <a:lnSpc>
                <a:spcPct val="115000"/>
              </a:lnSpc>
              <a:spcBef>
                <a:spcPct val="10000"/>
              </a:spcBef>
            </a:pPr>
            <a:r>
              <a:rPr kumimoji="0" lang="zh-CN" altLang="en-US" sz="2400" u="none" dirty="0">
                <a:solidFill>
                  <a:schemeClr val="tx1"/>
                </a:solidFill>
                <a:latin typeface="黑体" pitchFamily="49" charset="-122"/>
                <a:ea typeface="黑体" pitchFamily="49" charset="-122"/>
              </a:rPr>
              <a:t>	</a:t>
            </a:r>
            <a:r>
              <a:rPr kumimoji="0" lang="zh-CN" altLang="en-US" sz="2400" u="none" dirty="0">
                <a:solidFill>
                  <a:srgbClr val="0066CC"/>
                </a:solidFill>
                <a:latin typeface="Century Gothic" pitchFamily="34" charset="0"/>
                <a:ea typeface="黑体" pitchFamily="49" charset="-122"/>
              </a:rPr>
              <a:t>人们在她身上看到了女子的容貌、男子的志气。</a:t>
            </a:r>
          </a:p>
          <a:p>
            <a:pPr eaLnBrk="1" hangingPunct="1">
              <a:lnSpc>
                <a:spcPct val="115000"/>
              </a:lnSpc>
              <a:spcBef>
                <a:spcPct val="10000"/>
              </a:spcBef>
              <a:buFontTx/>
              <a:buAutoNum type="arabicPeriod" startAt="2"/>
            </a:pPr>
            <a:r>
              <a:rPr kumimoji="0" lang="zh-CN" altLang="en-US" sz="2400" u="none" dirty="0">
                <a:solidFill>
                  <a:schemeClr val="tx1"/>
                </a:solidFill>
                <a:latin typeface="Century Gothic" pitchFamily="34" charset="0"/>
                <a:ea typeface="黑体" pitchFamily="49" charset="-122"/>
              </a:rPr>
              <a:t>她穿着那套衣服看上去有些男性化</a:t>
            </a:r>
            <a:r>
              <a:rPr kumimoji="0" lang="en-US" altLang="zh-CN" sz="2400" u="none" dirty="0">
                <a:solidFill>
                  <a:schemeClr val="tx1"/>
                </a:solidFill>
                <a:latin typeface="Century Gothic" pitchFamily="34" charset="0"/>
                <a:ea typeface="黑体" pitchFamily="49" charset="-122"/>
              </a:rPr>
              <a:t>. </a:t>
            </a:r>
          </a:p>
          <a:p>
            <a:pPr eaLnBrk="1" hangingPunct="1">
              <a:lnSpc>
                <a:spcPct val="115000"/>
              </a:lnSpc>
              <a:spcBef>
                <a:spcPct val="10000"/>
              </a:spcBef>
            </a:pPr>
            <a:r>
              <a:rPr kumimoji="0" lang="en-US" altLang="zh-CN" sz="2400" u="none" dirty="0">
                <a:solidFill>
                  <a:schemeClr val="tx1"/>
                </a:solidFill>
                <a:latin typeface="Century Gothic" pitchFamily="34" charset="0"/>
                <a:ea typeface="黑体" pitchFamily="49" charset="-122"/>
              </a:rPr>
              <a:t>	</a:t>
            </a:r>
            <a:r>
              <a:rPr kumimoji="0" lang="en-US" altLang="zh-CN" sz="2400" u="none" dirty="0">
                <a:solidFill>
                  <a:srgbClr val="0066CC"/>
                </a:solidFill>
                <a:latin typeface="Century Gothic" pitchFamily="34" charset="0"/>
              </a:rPr>
              <a:t>She looks rather </a:t>
            </a:r>
            <a:r>
              <a:rPr kumimoji="0" lang="en-US" altLang="zh-CN" sz="2400" b="1" u="none" dirty="0">
                <a:solidFill>
                  <a:srgbClr val="0066CC"/>
                </a:solidFill>
                <a:latin typeface="Century Gothic" pitchFamily="34" charset="0"/>
              </a:rPr>
              <a:t>masculine</a:t>
            </a:r>
            <a:r>
              <a:rPr kumimoji="0" lang="en-US" altLang="zh-CN" sz="2400" u="none" dirty="0">
                <a:solidFill>
                  <a:srgbClr val="0066CC"/>
                </a:solidFill>
                <a:latin typeface="Century Gothic" pitchFamily="34" charset="0"/>
              </a:rPr>
              <a:t> in that suit.</a:t>
            </a:r>
            <a:r>
              <a:rPr kumimoji="0" lang="en-US" altLang="zh-CN" sz="2400" u="none" dirty="0">
                <a:solidFill>
                  <a:schemeClr val="tx1"/>
                </a:solidFill>
                <a:latin typeface="Century Gothic" pitchFamily="34" charset="0"/>
                <a:ea typeface="黑体" pitchFamily="49" charset="-122"/>
              </a:rPr>
              <a:t>  </a:t>
            </a:r>
          </a:p>
        </p:txBody>
      </p:sp>
      <p:sp>
        <p:nvSpPr>
          <p:cNvPr id="1415184" name="Rectangle 16"/>
          <p:cNvSpPr>
            <a:spLocks noChangeArrowheads="1"/>
          </p:cNvSpPr>
          <p:nvPr/>
        </p:nvSpPr>
        <p:spPr bwMode="auto">
          <a:xfrm>
            <a:off x="480263" y="5229200"/>
            <a:ext cx="8058565" cy="132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15000"/>
              </a:lnSpc>
              <a:spcBef>
                <a:spcPct val="0"/>
              </a:spcBef>
              <a:defRPr/>
            </a:pPr>
            <a:r>
              <a:rPr kumimoji="0" lang="en-US" altLang="zh-CN" sz="2400" b="1" u="none" dirty="0">
                <a:solidFill>
                  <a:schemeClr val="tx1"/>
                </a:solidFill>
                <a:latin typeface="+mn-lt"/>
              </a:rPr>
              <a:t>Discuss the topic: </a:t>
            </a:r>
            <a:r>
              <a:rPr kumimoji="0" lang="en-US" altLang="zh-CN" sz="2400" u="none" dirty="0">
                <a:solidFill>
                  <a:schemeClr val="tx1"/>
                </a:solidFill>
                <a:latin typeface="+mn-lt"/>
              </a:rPr>
              <a:t>What are masculine physical attributes that females find as most attractive?</a:t>
            </a:r>
          </a:p>
          <a:p>
            <a:pPr>
              <a:lnSpc>
                <a:spcPct val="105000"/>
              </a:lnSpc>
              <a:spcBef>
                <a:spcPct val="0"/>
              </a:spcBef>
              <a:defRPr/>
            </a:pPr>
            <a:r>
              <a:rPr kumimoji="0" lang="en-US" altLang="zh-CN" sz="2400" u="none" dirty="0">
                <a:solidFill>
                  <a:srgbClr val="0066CC"/>
                </a:solidFill>
                <a:latin typeface="+mn-lt"/>
              </a:rPr>
              <a:t>Broad chins and shoulders, high cheekbones, and large eyes</a:t>
            </a:r>
            <a:r>
              <a:rPr kumimoji="0" lang="en-US" altLang="zh-CN" sz="2400" b="1" u="none" dirty="0">
                <a:solidFill>
                  <a:schemeClr val="tx1"/>
                </a:solidFill>
                <a:latin typeface="+mn-lt"/>
              </a:rPr>
              <a:t> </a:t>
            </a:r>
          </a:p>
        </p:txBody>
      </p:sp>
      <p:pic>
        <p:nvPicPr>
          <p:cNvPr id="15" name="Picture 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2629461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247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247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247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247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15184">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1518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232478" grpId="0" build="allAtOnce"/>
      <p:bldP spid="1415184"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7"/>
          <p:cNvSpPr>
            <a:spLocks noGrp="1"/>
          </p:cNvSpPr>
          <p:nvPr>
            <p:ph type="title" idx="4294967295"/>
          </p:nvPr>
        </p:nvSpPr>
        <p:spPr>
          <a:xfrm>
            <a:off x="-1404664" y="1524794"/>
            <a:ext cx="5472113" cy="831850"/>
          </a:xfrm>
        </p:spPr>
        <p:txBody>
          <a:bodyPr/>
          <a:lstStyle/>
          <a:p>
            <a:pPr algn="l" eaLnBrk="1" hangingPunct="1">
              <a:defRPr/>
            </a:pPr>
            <a:r>
              <a:rPr lang="zh-CN" altLang="en-US" sz="2800" dirty="0">
                <a:latin typeface="+mn-lt"/>
              </a:rPr>
              <a:t> </a:t>
            </a:r>
            <a:r>
              <a:rPr lang="zh-CN" altLang="en-US" sz="2800" dirty="0" smtClean="0">
                <a:latin typeface="+mn-lt"/>
              </a:rPr>
              <a:t>                  </a:t>
            </a:r>
            <a:r>
              <a:rPr lang="en-US" altLang="zh-CN" sz="3200" b="1" dirty="0" smtClean="0">
                <a:latin typeface="+mn-lt"/>
              </a:rPr>
              <a:t>rake over</a:t>
            </a:r>
          </a:p>
        </p:txBody>
      </p:sp>
      <p:sp>
        <p:nvSpPr>
          <p:cNvPr id="232478" name="Text Box 30"/>
          <p:cNvSpPr txBox="1">
            <a:spLocks noChangeArrowheads="1"/>
          </p:cNvSpPr>
          <p:nvPr/>
        </p:nvSpPr>
        <p:spPr bwMode="auto">
          <a:xfrm>
            <a:off x="346032" y="2883694"/>
            <a:ext cx="8424863" cy="372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tabLst>
                <a:tab pos="361950" algn="l"/>
              </a:tabLst>
              <a:defRPr kumimoji="1" sz="2800" u="sng">
                <a:solidFill>
                  <a:schemeClr val="hlink"/>
                </a:solidFill>
                <a:latin typeface="Times New Roman" pitchFamily="18" charset="0"/>
                <a:ea typeface="宋体" pitchFamily="2" charset="-122"/>
              </a:defRPr>
            </a:lvl1pPr>
            <a:lvl2pPr marL="742950" indent="-285750" eaLnBrk="0" hangingPunct="0">
              <a:tabLst>
                <a:tab pos="361950" algn="l"/>
              </a:tabLst>
              <a:defRPr kumimoji="1" sz="2800" u="sng">
                <a:solidFill>
                  <a:schemeClr val="hlink"/>
                </a:solidFill>
                <a:latin typeface="Times New Roman" pitchFamily="18" charset="0"/>
                <a:ea typeface="宋体" pitchFamily="2" charset="-122"/>
              </a:defRPr>
            </a:lvl2pPr>
            <a:lvl3pPr marL="1143000" indent="-228600" eaLnBrk="0" hangingPunct="0">
              <a:tabLst>
                <a:tab pos="361950" algn="l"/>
              </a:tabLst>
              <a:defRPr kumimoji="1" sz="2800" u="sng">
                <a:solidFill>
                  <a:schemeClr val="hlink"/>
                </a:solidFill>
                <a:latin typeface="Times New Roman" pitchFamily="18" charset="0"/>
                <a:ea typeface="宋体" pitchFamily="2" charset="-122"/>
              </a:defRPr>
            </a:lvl3pPr>
            <a:lvl4pPr marL="1600200" indent="-228600" eaLnBrk="0" hangingPunct="0">
              <a:tabLst>
                <a:tab pos="361950" algn="l"/>
              </a:tabLst>
              <a:defRPr kumimoji="1" sz="2800" u="sng">
                <a:solidFill>
                  <a:schemeClr val="hlink"/>
                </a:solidFill>
                <a:latin typeface="Times New Roman" pitchFamily="18" charset="0"/>
                <a:ea typeface="宋体" pitchFamily="2" charset="-122"/>
              </a:defRPr>
            </a:lvl4pPr>
            <a:lvl5pPr marL="2057400" indent="-228600" eaLnBrk="0" hangingPunct="0">
              <a:tabLst>
                <a:tab pos="361950"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1950"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1950"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1950"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1950" algn="l"/>
              </a:tabLs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pPr>
            <a:r>
              <a:rPr kumimoji="0" lang="en-US" altLang="zh-CN" sz="2400" b="1" u="none" dirty="0">
                <a:solidFill>
                  <a:srgbClr val="C00000"/>
                </a:solidFill>
                <a:latin typeface="Century Gothic" pitchFamily="34" charset="0"/>
              </a:rPr>
              <a:t>Discuss the meaning of idioms.</a:t>
            </a:r>
            <a:endParaRPr kumimoji="0" lang="en-US" altLang="zh-CN" sz="2400" u="none" dirty="0">
              <a:solidFill>
                <a:schemeClr val="tx1"/>
              </a:solidFill>
              <a:latin typeface="Century Gothic" pitchFamily="34" charset="0"/>
            </a:endParaRPr>
          </a:p>
          <a:p>
            <a:pPr eaLnBrk="1" hangingPunct="1">
              <a:lnSpc>
                <a:spcPct val="110000"/>
              </a:lnSpc>
              <a:spcBef>
                <a:spcPct val="5000"/>
              </a:spcBef>
              <a:buFontTx/>
              <a:buAutoNum type="arabicPeriod"/>
            </a:pPr>
            <a:r>
              <a:rPr kumimoji="0" lang="en-US" altLang="zh-CN" sz="2400" u="none" dirty="0">
                <a:solidFill>
                  <a:schemeClr val="tx1"/>
                </a:solidFill>
                <a:latin typeface="Century Gothic" pitchFamily="34" charset="0"/>
              </a:rPr>
              <a:t>There is no point in </a:t>
            </a:r>
            <a:r>
              <a:rPr kumimoji="0" lang="en-US" altLang="zh-CN" sz="2400" u="none" dirty="0">
                <a:solidFill>
                  <a:srgbClr val="990000"/>
                </a:solidFill>
                <a:latin typeface="Century Gothic" pitchFamily="34" charset="0"/>
              </a:rPr>
              <a:t>raking over the ashes</a:t>
            </a:r>
            <a:r>
              <a:rPr kumimoji="0" lang="en-US" altLang="zh-CN" sz="2400" u="none" dirty="0">
                <a:solidFill>
                  <a:schemeClr val="tx1"/>
                </a:solidFill>
                <a:latin typeface="Century Gothic" pitchFamily="34" charset="0"/>
              </a:rPr>
              <a:t> now, you did 	what you thought was right at the time. </a:t>
            </a:r>
          </a:p>
          <a:p>
            <a:pPr eaLnBrk="1" hangingPunct="1">
              <a:lnSpc>
                <a:spcPct val="110000"/>
              </a:lnSpc>
              <a:spcBef>
                <a:spcPct val="5000"/>
              </a:spcBef>
            </a:pPr>
            <a:r>
              <a:rPr kumimoji="0" lang="en-US" altLang="zh-CN" sz="2400" u="none" dirty="0">
                <a:solidFill>
                  <a:schemeClr val="tx1"/>
                </a:solidFill>
                <a:latin typeface="Century Gothic" pitchFamily="34" charset="0"/>
              </a:rPr>
              <a:t>	</a:t>
            </a:r>
            <a:r>
              <a:rPr kumimoji="0" lang="en-US" altLang="zh-CN" sz="2400" u="none" dirty="0">
                <a:solidFill>
                  <a:srgbClr val="0066CC"/>
                </a:solidFill>
                <a:latin typeface="Century Gothic" pitchFamily="34" charset="0"/>
              </a:rPr>
              <a:t>to think about or to talk about unpleasant events from the past </a:t>
            </a:r>
          </a:p>
          <a:p>
            <a:pPr eaLnBrk="1" hangingPunct="1">
              <a:lnSpc>
                <a:spcPct val="110000"/>
              </a:lnSpc>
              <a:spcBef>
                <a:spcPct val="5000"/>
              </a:spcBef>
            </a:pPr>
            <a:endParaRPr kumimoji="0" lang="en-US" altLang="zh-CN" sz="1000" u="none" dirty="0">
              <a:solidFill>
                <a:srgbClr val="0066CC"/>
              </a:solidFill>
              <a:latin typeface="Century Gothic" pitchFamily="34" charset="0"/>
            </a:endParaRPr>
          </a:p>
          <a:p>
            <a:pPr eaLnBrk="1" hangingPunct="1">
              <a:lnSpc>
                <a:spcPct val="110000"/>
              </a:lnSpc>
              <a:spcBef>
                <a:spcPct val="5000"/>
              </a:spcBef>
            </a:pPr>
            <a:r>
              <a:rPr kumimoji="0" lang="en-US" altLang="zh-CN" sz="2400" u="none" dirty="0">
                <a:solidFill>
                  <a:schemeClr val="tx1"/>
                </a:solidFill>
                <a:latin typeface="Century Gothic" pitchFamily="34" charset="0"/>
              </a:rPr>
              <a:t>2. He daren’t be late for work again or the director will </a:t>
            </a:r>
            <a:r>
              <a:rPr kumimoji="0" lang="en-US" altLang="zh-CN" sz="2400" u="none" dirty="0">
                <a:solidFill>
                  <a:srgbClr val="990000"/>
                </a:solidFill>
                <a:latin typeface="Century Gothic" pitchFamily="34" charset="0"/>
              </a:rPr>
              <a:t>rake him over the coals</a:t>
            </a:r>
            <a:r>
              <a:rPr kumimoji="0" lang="en-US" altLang="zh-CN" sz="2400" u="none" dirty="0">
                <a:solidFill>
                  <a:schemeClr val="tx1"/>
                </a:solidFill>
                <a:latin typeface="Century Gothic" pitchFamily="34" charset="0"/>
              </a:rPr>
              <a:t>.</a:t>
            </a:r>
          </a:p>
          <a:p>
            <a:pPr eaLnBrk="1" hangingPunct="1">
              <a:lnSpc>
                <a:spcPct val="120000"/>
              </a:lnSpc>
              <a:spcBef>
                <a:spcPct val="20000"/>
              </a:spcBef>
            </a:pPr>
            <a:r>
              <a:rPr kumimoji="0" lang="en-US" altLang="zh-CN" sz="2400" u="none" dirty="0">
                <a:solidFill>
                  <a:srgbClr val="0066CC"/>
                </a:solidFill>
                <a:latin typeface="Century Gothic" pitchFamily="34" charset="0"/>
              </a:rPr>
              <a:t>	to give someone a severe scolding</a:t>
            </a:r>
          </a:p>
        </p:txBody>
      </p:sp>
      <p:sp>
        <p:nvSpPr>
          <p:cNvPr id="1417228" name="Rectangle 12"/>
          <p:cNvSpPr>
            <a:spLocks noChangeArrowheads="1"/>
          </p:cNvSpPr>
          <p:nvPr/>
        </p:nvSpPr>
        <p:spPr bwMode="auto">
          <a:xfrm>
            <a:off x="9144001" y="4193991"/>
            <a:ext cx="7453336" cy="831850"/>
          </a:xfrm>
          <a:prstGeom prst="rect">
            <a:avLst/>
          </a:prstGeom>
          <a:solidFill>
            <a:schemeClr val="accent1">
              <a:lumMod val="20000"/>
              <a:lumOff val="80000"/>
            </a:schemeClr>
          </a:solidFill>
          <a:ln w="9525" algn="ctr">
            <a:solidFill>
              <a:schemeClr val="tx1"/>
            </a:solidFill>
            <a:miter lim="800000"/>
            <a:headEnd/>
            <a:tailEnd/>
          </a:ln>
        </p:spPr>
        <p:txBody>
          <a:bodyPr wrap="squar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chemeClr val="tx1"/>
                </a:solidFill>
                <a:cs typeface="Times New Roman" panose="02020603050405020304" pitchFamily="18" charset="0"/>
              </a:rPr>
              <a:t>Usage notes: Ashes are what is left of something after it has been destroyed by fire.</a:t>
            </a:r>
            <a:endParaRPr kumimoji="0" lang="zh-CN" altLang="en-US" sz="2400" u="none" dirty="0">
              <a:solidFill>
                <a:schemeClr val="tx1"/>
              </a:solidFill>
              <a:cs typeface="Times New Roman" panose="02020603050405020304" pitchFamily="18" charset="0"/>
            </a:endParaRPr>
          </a:p>
        </p:txBody>
      </p:sp>
      <p:grpSp>
        <p:nvGrpSpPr>
          <p:cNvPr id="4" name="Group 13"/>
          <p:cNvGrpSpPr>
            <a:grpSpLocks/>
          </p:cNvGrpSpPr>
          <p:nvPr/>
        </p:nvGrpSpPr>
        <p:grpSpPr bwMode="auto">
          <a:xfrm>
            <a:off x="7332353" y="3879984"/>
            <a:ext cx="504825" cy="360363"/>
            <a:chOff x="2764" y="2103"/>
            <a:chExt cx="318" cy="227"/>
          </a:xfrm>
        </p:grpSpPr>
        <p:pic>
          <p:nvPicPr>
            <p:cNvPr id="77843" name="Picture 14"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09" y="2103"/>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4" name="Text Box 15"/>
            <p:cNvSpPr txBox="1">
              <a:spLocks noChangeArrowheads="1"/>
            </p:cNvSpPr>
            <p:nvPr/>
          </p:nvSpPr>
          <p:spPr bwMode="auto">
            <a:xfrm rot="21110149">
              <a:off x="2764" y="212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1000" b="1" u="none" dirty="0">
                  <a:solidFill>
                    <a:srgbClr val="009999"/>
                  </a:solidFill>
                  <a:latin typeface="Arial" pitchFamily="34" charset="0"/>
                </a:rPr>
                <a:t>click</a:t>
              </a:r>
            </a:p>
          </p:txBody>
        </p:sp>
      </p:grpSp>
      <p:grpSp>
        <p:nvGrpSpPr>
          <p:cNvPr id="5" name="Group 16"/>
          <p:cNvGrpSpPr>
            <a:grpSpLocks/>
          </p:cNvGrpSpPr>
          <p:nvPr/>
        </p:nvGrpSpPr>
        <p:grpSpPr bwMode="auto">
          <a:xfrm>
            <a:off x="4356100" y="5589588"/>
            <a:ext cx="504825" cy="360362"/>
            <a:chOff x="2789" y="2160"/>
            <a:chExt cx="318" cy="227"/>
          </a:xfrm>
        </p:grpSpPr>
        <p:pic>
          <p:nvPicPr>
            <p:cNvPr id="77841" name="Picture 17" descr="38"/>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35" y="2160"/>
              <a:ext cx="22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42" name="Text Box 18"/>
            <p:cNvSpPr txBox="1">
              <a:spLocks noChangeArrowheads="1"/>
            </p:cNvSpPr>
            <p:nvPr/>
          </p:nvSpPr>
          <p:spPr bwMode="auto">
            <a:xfrm rot="-489851">
              <a:off x="2789" y="2205"/>
              <a:ext cx="3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1000" b="1" u="none">
                  <a:solidFill>
                    <a:srgbClr val="009999"/>
                  </a:solidFill>
                  <a:latin typeface="Arial" pitchFamily="34" charset="0"/>
                </a:rPr>
                <a:t>click</a:t>
              </a:r>
            </a:p>
          </p:txBody>
        </p:sp>
      </p:grpSp>
      <p:pic>
        <p:nvPicPr>
          <p:cNvPr id="1417238" name="Picture 22" descr="tatus081100012"/>
          <p:cNvPicPr>
            <a:picLocks noChangeAspect="1" noChangeArrowheads="1"/>
          </p:cNvPicPr>
          <p:nvPr/>
        </p:nvPicPr>
        <p:blipFill>
          <a:blip r:embed="rId4">
            <a:extLst>
              <a:ext uri="{28A0092B-C50C-407E-A947-70E740481C1C}">
                <a14:useLocalDpi xmlns:a14="http://schemas.microsoft.com/office/drawing/2010/main" val="0"/>
              </a:ext>
            </a:extLst>
          </a:blip>
          <a:srcRect l="36552" t="62996" r="32184"/>
          <a:stretch>
            <a:fillRect/>
          </a:stretch>
        </p:blipFill>
        <p:spPr bwMode="auto">
          <a:xfrm>
            <a:off x="2195736" y="2356644"/>
            <a:ext cx="4318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77" name="Rectangle 29"/>
          <p:cNvSpPr>
            <a:spLocks noChangeArrowheads="1"/>
          </p:cNvSpPr>
          <p:nvPr/>
        </p:nvSpPr>
        <p:spPr bwMode="auto">
          <a:xfrm>
            <a:off x="2051720" y="1453205"/>
            <a:ext cx="8496300"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10000"/>
              </a:lnSpc>
              <a:spcBef>
                <a:spcPct val="0"/>
              </a:spcBef>
              <a:tabLst>
                <a:tab pos="808038" algn="l"/>
              </a:tabLst>
              <a:defRPr/>
            </a:pPr>
            <a:r>
              <a:rPr kumimoji="0" lang="en-US" altLang="zh-CN" sz="2400" b="1" u="none" dirty="0">
                <a:solidFill>
                  <a:schemeClr val="tx1"/>
                </a:solidFill>
                <a:latin typeface="+mn-lt"/>
              </a:rPr>
              <a:t>Answer the question about rake over.</a:t>
            </a:r>
          </a:p>
          <a:p>
            <a:pPr>
              <a:lnSpc>
                <a:spcPct val="110000"/>
              </a:lnSpc>
              <a:spcBef>
                <a:spcPct val="0"/>
              </a:spcBef>
              <a:tabLst>
                <a:tab pos="808038" algn="l"/>
              </a:tabLst>
              <a:defRPr/>
            </a:pPr>
            <a:r>
              <a:rPr kumimoji="0" lang="en-US" altLang="zh-CN" sz="2400" u="none" dirty="0">
                <a:solidFill>
                  <a:schemeClr val="tx1"/>
                </a:solidFill>
                <a:latin typeface="+mn-lt"/>
              </a:rPr>
              <a:t>If you rake over something, do you</a:t>
            </a:r>
            <a:br>
              <a:rPr kumimoji="0" lang="en-US" altLang="zh-CN" sz="2400" u="none" dirty="0">
                <a:solidFill>
                  <a:schemeClr val="tx1"/>
                </a:solidFill>
                <a:latin typeface="+mn-lt"/>
              </a:rPr>
            </a:br>
            <a:r>
              <a:rPr kumimoji="0" lang="en-US" altLang="zh-CN" sz="2400" u="none" dirty="0">
                <a:solidFill>
                  <a:schemeClr val="tx1"/>
                </a:solidFill>
                <a:latin typeface="+mn-lt"/>
              </a:rPr>
              <a:t> (a) want to forget it, or            (b) keep talking about it?</a:t>
            </a:r>
          </a:p>
        </p:txBody>
      </p:sp>
      <p:sp>
        <p:nvSpPr>
          <p:cNvPr id="1417240" name="Rectangle 24"/>
          <p:cNvSpPr>
            <a:spLocks noChangeArrowheads="1"/>
          </p:cNvSpPr>
          <p:nvPr/>
        </p:nvSpPr>
        <p:spPr bwMode="auto">
          <a:xfrm>
            <a:off x="9173481" y="6027003"/>
            <a:ext cx="7453337" cy="830997"/>
          </a:xfrm>
          <a:prstGeom prst="rect">
            <a:avLst/>
          </a:prstGeom>
          <a:solidFill>
            <a:schemeClr val="accent1">
              <a:lumMod val="20000"/>
              <a:lumOff val="80000"/>
            </a:schemeClr>
          </a:solidFill>
          <a:ln w="9525" algn="ctr">
            <a:solidFill>
              <a:schemeClr val="tx1"/>
            </a:solidFill>
            <a:miter lim="800000"/>
            <a:headEnd/>
            <a:tailEnd/>
          </a:ln>
        </p:spPr>
        <p:txBody>
          <a:bodyPr wrap="squar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dirty="0">
                <a:solidFill>
                  <a:schemeClr val="tx1"/>
                </a:solidFill>
                <a:cs typeface="Times New Roman" panose="02020603050405020304" pitchFamily="18" charset="0"/>
              </a:rPr>
              <a:t>Usage notes: </a:t>
            </a:r>
            <a:r>
              <a:rPr kumimoji="0" lang="en-US" altLang="en-US" sz="2400" u="none" dirty="0">
                <a:solidFill>
                  <a:schemeClr val="tx1"/>
                </a:solidFill>
                <a:cs typeface="Times New Roman" panose="02020603050405020304" pitchFamily="18" charset="0"/>
              </a:rPr>
              <a:t>Th</a:t>
            </a:r>
            <a:r>
              <a:rPr kumimoji="0" lang="en-US" altLang="zh-CN" sz="2400" u="none" dirty="0">
                <a:solidFill>
                  <a:schemeClr val="tx1"/>
                </a:solidFill>
                <a:cs typeface="Times New Roman" panose="02020603050405020304" pitchFamily="18" charset="0"/>
              </a:rPr>
              <a:t>e</a:t>
            </a:r>
            <a:r>
              <a:rPr kumimoji="0" lang="en-US" altLang="en-US" sz="2400" u="none" dirty="0">
                <a:solidFill>
                  <a:schemeClr val="tx1"/>
                </a:solidFill>
                <a:cs typeface="Times New Roman" panose="02020603050405020304" pitchFamily="18" charset="0"/>
              </a:rPr>
              <a:t> terms allude to the medieval torture of pulling a heretic over red-hot coals. </a:t>
            </a:r>
            <a:r>
              <a:rPr kumimoji="0" lang="en-US" altLang="zh-CN" sz="2400" u="none" dirty="0">
                <a:solidFill>
                  <a:schemeClr val="tx1"/>
                </a:solidFill>
                <a:cs typeface="Times New Roman" panose="02020603050405020304" pitchFamily="18" charset="0"/>
              </a:rPr>
              <a:t>(</a:t>
            </a:r>
            <a:r>
              <a:rPr kumimoji="0" lang="en-US" altLang="en-US" sz="2400" u="none" dirty="0">
                <a:solidFill>
                  <a:schemeClr val="tx1"/>
                </a:solidFill>
                <a:cs typeface="Times New Roman" panose="02020603050405020304" pitchFamily="18" charset="0"/>
              </a:rPr>
              <a:t>Early 1800s</a:t>
            </a:r>
            <a:r>
              <a:rPr kumimoji="0" lang="en-US" altLang="zh-CN" sz="2400" u="none" dirty="0">
                <a:solidFill>
                  <a:schemeClr val="tx1"/>
                </a:solidFill>
                <a:cs typeface="Times New Roman" panose="02020603050405020304" pitchFamily="18" charset="0"/>
              </a:rPr>
              <a:t>)</a:t>
            </a:r>
            <a:r>
              <a:rPr kumimoji="0" lang="en-US" altLang="en-US" sz="2400" u="none" dirty="0">
                <a:solidFill>
                  <a:schemeClr val="tx1"/>
                </a:solidFill>
                <a:cs typeface="Times New Roman" panose="02020603050405020304" pitchFamily="18" charset="0"/>
              </a:rPr>
              <a:t> </a:t>
            </a:r>
            <a:endParaRPr kumimoji="0" lang="zh-CN" altLang="en-US" sz="2400" u="none" dirty="0">
              <a:solidFill>
                <a:schemeClr val="tx1"/>
              </a:solidFill>
              <a:cs typeface="Times New Roman" panose="02020603050405020304" pitchFamily="18" charset="0"/>
            </a:endParaRPr>
          </a:p>
        </p:txBody>
      </p:sp>
      <p:pic>
        <p:nvPicPr>
          <p:cNvPr id="23" name="Picture 5">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Tree>
    <p:extLst>
      <p:ext uri="{BB962C8B-B14F-4D97-AF65-F5344CB8AC3E}">
        <p14:creationId xmlns:p14="http://schemas.microsoft.com/office/powerpoint/2010/main" val="8821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172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247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247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247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247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2478">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17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4"/>
                    </p:tgtEl>
                  </p:cond>
                </p:stCondLst>
                <p:endSync evt="end" delay="0">
                  <p:rtn val="all"/>
                </p:endSync>
                <p:childTnLst>
                  <p:par>
                    <p:cTn id="36" fill="hold" nodeType="clickPar">
                      <p:stCondLst>
                        <p:cond delay="0"/>
                      </p:stCondLst>
                      <p:childTnLst>
                        <p:par>
                          <p:cTn id="37" fill="hold" nodeType="withGroup">
                            <p:stCondLst>
                              <p:cond delay="0"/>
                            </p:stCondLst>
                            <p:childTnLst>
                              <p:par>
                                <p:cTn id="38" presetID="35" presetClass="path" presetSubtype="0" accel="50000" decel="50000" fill="hold" grpId="0" nodeType="clickEffect">
                                  <p:stCondLst>
                                    <p:cond delay="0"/>
                                  </p:stCondLst>
                                  <p:childTnLst>
                                    <p:animMotion origin="layout" path="M -0.43698 -0.00231 L -0.92118 0.00809 " pathEditMode="relative" rAng="0" ptsTypes="AA">
                                      <p:cBhvr>
                                        <p:cTn id="39" dur="1000" fill="hold"/>
                                        <p:tgtEl>
                                          <p:spTgt spid="1417228"/>
                                        </p:tgtEl>
                                        <p:attrNameLst>
                                          <p:attrName>ppt_x</p:attrName>
                                          <p:attrName>ppt_y</p:attrName>
                                        </p:attrNameLst>
                                      </p:cBhvr>
                                      <p:rCtr x="-24219" y="509"/>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417228"/>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44" restart="whenNotActive" fill="hold" evtFilter="cancelBubble" nodeType="interactiveSeq">
                <p:stCondLst>
                  <p:cond evt="onClick" delay="0">
                    <p:tgtEl>
                      <p:spTgt spid="5"/>
                    </p:tgtEl>
                  </p:cond>
                </p:stCondLst>
                <p:endSync evt="end" delay="0">
                  <p:rtn val="all"/>
                </p:endSync>
                <p:childTnLst>
                  <p:par>
                    <p:cTn id="45" fill="hold" nodeType="clickPar">
                      <p:stCondLst>
                        <p:cond delay="0"/>
                      </p:stCondLst>
                      <p:childTnLst>
                        <p:par>
                          <p:cTn id="46" fill="hold" nodeType="withGroup">
                            <p:stCondLst>
                              <p:cond delay="0"/>
                            </p:stCondLst>
                            <p:childTnLst>
                              <p:par>
                                <p:cTn id="47" presetID="35" presetClass="path" presetSubtype="0" accel="50000" decel="50000" fill="hold" grpId="0" nodeType="clickEffect">
                                  <p:stCondLst>
                                    <p:cond delay="0"/>
                                  </p:stCondLst>
                                  <p:childTnLst>
                                    <p:animMotion origin="layout" path="M -0.43698 0.00254 L -0.92118 0.00254 " pathEditMode="relative" rAng="0" ptsTypes="AA">
                                      <p:cBhvr>
                                        <p:cTn id="48" dur="1000" fill="hold"/>
                                        <p:tgtEl>
                                          <p:spTgt spid="1417240"/>
                                        </p:tgtEl>
                                        <p:attrNameLst>
                                          <p:attrName>ppt_x</p:attrName>
                                          <p:attrName>ppt_y</p:attrName>
                                        </p:attrNameLst>
                                      </p:cBhvr>
                                      <p:rCtr x="-24219"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417240"/>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bldLst>
      <p:bldP spid="1417228" grpId="0" animBg="1"/>
      <p:bldP spid="1417228" grpId="1" animBg="1"/>
      <p:bldP spid="232477" grpId="0"/>
      <p:bldP spid="1417240" grpId="0" animBg="1"/>
      <p:bldP spid="141724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27"/>
          <p:cNvSpPr>
            <a:spLocks noGrp="1"/>
          </p:cNvSpPr>
          <p:nvPr>
            <p:ph type="title" idx="4294967295"/>
          </p:nvPr>
        </p:nvSpPr>
        <p:spPr>
          <a:xfrm>
            <a:off x="107504" y="1469182"/>
            <a:ext cx="3805237" cy="831850"/>
          </a:xfrm>
        </p:spPr>
        <p:txBody>
          <a:bodyPr/>
          <a:lstStyle/>
          <a:p>
            <a:pPr algn="l" eaLnBrk="1" hangingPunct="1"/>
            <a:r>
              <a:rPr lang="en-US" altLang="zh-CN" sz="2800" b="1" dirty="0" smtClean="0"/>
              <a:t>to the effect that</a:t>
            </a:r>
          </a:p>
        </p:txBody>
      </p:sp>
      <p:sp>
        <p:nvSpPr>
          <p:cNvPr id="232478" name="Text Box 30"/>
          <p:cNvSpPr txBox="1">
            <a:spLocks noChangeArrowheads="1"/>
          </p:cNvSpPr>
          <p:nvPr/>
        </p:nvSpPr>
        <p:spPr bwMode="auto">
          <a:xfrm>
            <a:off x="611188" y="2996952"/>
            <a:ext cx="82105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tabLst>
                <a:tab pos="447675" algn="l"/>
              </a:tabLst>
              <a:defRPr kumimoji="1" sz="2800" u="sng">
                <a:solidFill>
                  <a:schemeClr val="hlink"/>
                </a:solidFill>
                <a:latin typeface="Times New Roman" pitchFamily="18" charset="0"/>
                <a:ea typeface="宋体" pitchFamily="2" charset="-122"/>
              </a:defRPr>
            </a:lvl1pPr>
            <a:lvl2pPr marL="742950" indent="-285750" eaLnBrk="0" hangingPunct="0">
              <a:tabLst>
                <a:tab pos="447675" algn="l"/>
              </a:tabLst>
              <a:defRPr kumimoji="1" sz="2800" u="sng">
                <a:solidFill>
                  <a:schemeClr val="hlink"/>
                </a:solidFill>
                <a:latin typeface="Times New Roman" pitchFamily="18" charset="0"/>
                <a:ea typeface="宋体" pitchFamily="2" charset="-122"/>
              </a:defRPr>
            </a:lvl2pPr>
            <a:lvl3pPr marL="1143000" indent="-228600" eaLnBrk="0" hangingPunct="0">
              <a:tabLst>
                <a:tab pos="447675" algn="l"/>
              </a:tabLst>
              <a:defRPr kumimoji="1" sz="2800" u="sng">
                <a:solidFill>
                  <a:schemeClr val="hlink"/>
                </a:solidFill>
                <a:latin typeface="Times New Roman" pitchFamily="18" charset="0"/>
                <a:ea typeface="宋体" pitchFamily="2" charset="-122"/>
              </a:defRPr>
            </a:lvl3pPr>
            <a:lvl4pPr marL="1600200" indent="-228600" eaLnBrk="0" hangingPunct="0">
              <a:tabLst>
                <a:tab pos="447675" algn="l"/>
              </a:tabLst>
              <a:defRPr kumimoji="1" sz="2800" u="sng">
                <a:solidFill>
                  <a:schemeClr val="hlink"/>
                </a:solidFill>
                <a:latin typeface="Times New Roman" pitchFamily="18" charset="0"/>
                <a:ea typeface="宋体" pitchFamily="2" charset="-122"/>
              </a:defRPr>
            </a:lvl4pPr>
            <a:lvl5pPr marL="2057400" indent="-228600" eaLnBrk="0" hangingPunct="0">
              <a:tabLst>
                <a:tab pos="447675"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447675"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447675"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447675"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447675" algn="l"/>
              </a:tabLst>
              <a:defRPr kumimoji="1" sz="2800" u="sng">
                <a:solidFill>
                  <a:schemeClr val="hlink"/>
                </a:solidFill>
                <a:latin typeface="Times New Roman" pitchFamily="18" charset="0"/>
                <a:ea typeface="宋体" pitchFamily="2" charset="-122"/>
              </a:defRPr>
            </a:lvl9pPr>
          </a:lstStyle>
          <a:p>
            <a:pPr eaLnBrk="1" hangingPunct="1">
              <a:lnSpc>
                <a:spcPct val="115000"/>
              </a:lnSpc>
              <a:spcBef>
                <a:spcPct val="10000"/>
              </a:spcBef>
              <a:defRPr/>
            </a:pPr>
            <a:r>
              <a:rPr kumimoji="0" lang="en-US" altLang="zh-CN" sz="2400" b="1" u="none" dirty="0" smtClean="0">
                <a:solidFill>
                  <a:schemeClr val="tx1"/>
                </a:solidFill>
                <a:latin typeface="+mn-lt"/>
              </a:rPr>
              <a:t>Translate the sentences.</a:t>
            </a:r>
            <a:endParaRPr kumimoji="0" lang="en-US" altLang="zh-CN" sz="2400" u="none" dirty="0" smtClean="0">
              <a:solidFill>
                <a:schemeClr val="tx1"/>
              </a:solidFill>
              <a:latin typeface="+mn-lt"/>
            </a:endParaRPr>
          </a:p>
          <a:p>
            <a:pPr eaLnBrk="1" hangingPunct="1">
              <a:lnSpc>
                <a:spcPct val="115000"/>
              </a:lnSpc>
              <a:spcBef>
                <a:spcPct val="10000"/>
              </a:spcBef>
              <a:defRPr/>
            </a:pPr>
            <a:r>
              <a:rPr kumimoji="0" lang="en-US" altLang="zh-CN" sz="2400" u="none" dirty="0" smtClean="0">
                <a:solidFill>
                  <a:schemeClr val="tx1"/>
                </a:solidFill>
                <a:latin typeface="+mn-lt"/>
              </a:rPr>
              <a:t>1. He made a speech </a:t>
            </a:r>
            <a:r>
              <a:rPr kumimoji="0" lang="en-US" altLang="zh-CN" sz="2400" b="1" u="none" dirty="0" smtClean="0">
                <a:solidFill>
                  <a:schemeClr val="tx1"/>
                </a:solidFill>
                <a:latin typeface="+mn-lt"/>
              </a:rPr>
              <a:t>to the effect that </a:t>
            </a:r>
            <a:r>
              <a:rPr kumimoji="0" lang="en-US" altLang="zh-CN" sz="2400" u="none" dirty="0" smtClean="0">
                <a:solidFill>
                  <a:schemeClr val="tx1"/>
                </a:solidFill>
                <a:latin typeface="+mn-lt"/>
              </a:rPr>
              <a:t>we would all keep our jobs even if the factory were sold.</a:t>
            </a:r>
          </a:p>
          <a:p>
            <a:pPr eaLnBrk="1" hangingPunct="1">
              <a:lnSpc>
                <a:spcPct val="115000"/>
              </a:lnSpc>
              <a:spcBef>
                <a:spcPct val="10000"/>
              </a:spcBef>
              <a:defRPr/>
            </a:pPr>
            <a:r>
              <a:rPr kumimoji="0" lang="zh-CN" altLang="en-US" sz="2400" u="none" dirty="0" smtClean="0">
                <a:solidFill>
                  <a:srgbClr val="0066CC"/>
                </a:solidFill>
                <a:latin typeface="+mn-lt"/>
                <a:ea typeface="黑体" pitchFamily="49" charset="-122"/>
              </a:rPr>
              <a:t>	他做了一次讲话，大意是说即使工厂被转让出售，大家仍能保住工作。</a:t>
            </a:r>
            <a:endParaRPr kumimoji="0" lang="en-US" altLang="zh-CN" sz="2400" u="none" dirty="0" smtClean="0">
              <a:solidFill>
                <a:srgbClr val="0066CC"/>
              </a:solidFill>
              <a:latin typeface="+mn-lt"/>
              <a:ea typeface="黑体" pitchFamily="49" charset="-122"/>
            </a:endParaRPr>
          </a:p>
          <a:p>
            <a:pPr eaLnBrk="1" hangingPunct="1">
              <a:lnSpc>
                <a:spcPct val="115000"/>
              </a:lnSpc>
              <a:spcBef>
                <a:spcPct val="10000"/>
              </a:spcBef>
              <a:defRPr/>
            </a:pPr>
            <a:r>
              <a:rPr kumimoji="0" lang="en-US" altLang="zh-CN" sz="2400" u="none" dirty="0" smtClean="0">
                <a:solidFill>
                  <a:schemeClr val="tx1"/>
                </a:solidFill>
                <a:latin typeface="+mn-lt"/>
                <a:ea typeface="黑体" pitchFamily="49" charset="-122"/>
              </a:rPr>
              <a:t>2. </a:t>
            </a:r>
            <a:r>
              <a:rPr kumimoji="0" lang="zh-CN" altLang="en-US" sz="2400" u="none" dirty="0" smtClean="0">
                <a:solidFill>
                  <a:schemeClr val="tx1"/>
                </a:solidFill>
                <a:latin typeface="+mn-lt"/>
                <a:ea typeface="黑体" pitchFamily="49" charset="-122"/>
              </a:rPr>
              <a:t>我说了几句话，大意是我们很想尽快见到玛丽。	</a:t>
            </a:r>
          </a:p>
          <a:p>
            <a:pPr eaLnBrk="1" hangingPunct="1">
              <a:lnSpc>
                <a:spcPct val="115000"/>
              </a:lnSpc>
              <a:spcBef>
                <a:spcPct val="10000"/>
              </a:spcBef>
              <a:defRPr/>
            </a:pPr>
            <a:r>
              <a:rPr kumimoji="0" lang="en-US" altLang="zh-CN" sz="2400" u="none" dirty="0" smtClean="0">
                <a:solidFill>
                  <a:schemeClr val="accent1"/>
                </a:solidFill>
                <a:latin typeface="+mn-lt"/>
              </a:rPr>
              <a:t>	</a:t>
            </a:r>
            <a:r>
              <a:rPr kumimoji="0" lang="en-US" altLang="zh-CN" sz="2400" u="none" dirty="0" smtClean="0">
                <a:solidFill>
                  <a:srgbClr val="0066CC"/>
                </a:solidFill>
                <a:latin typeface="+mn-lt"/>
              </a:rPr>
              <a:t>I said a few words </a:t>
            </a:r>
            <a:r>
              <a:rPr kumimoji="0" lang="en-US" altLang="zh-CN" sz="2400" b="1" u="none" dirty="0" smtClean="0">
                <a:solidFill>
                  <a:srgbClr val="0066CC"/>
                </a:solidFill>
                <a:latin typeface="+mn-lt"/>
              </a:rPr>
              <a:t>to the effect that </a:t>
            </a:r>
            <a:r>
              <a:rPr kumimoji="0" lang="en-US" altLang="zh-CN" sz="2400" u="none" dirty="0" smtClean="0">
                <a:solidFill>
                  <a:srgbClr val="0066CC"/>
                </a:solidFill>
                <a:latin typeface="+mn-lt"/>
              </a:rPr>
              <a:t>we would all meet Mary soon enough.</a:t>
            </a:r>
            <a:r>
              <a:rPr kumimoji="0" lang="en-US" altLang="zh-CN" sz="2400" u="none" dirty="0" smtClean="0">
                <a:solidFill>
                  <a:schemeClr val="accent1"/>
                </a:solidFill>
                <a:latin typeface="+mn-lt"/>
              </a:rPr>
              <a:t> </a:t>
            </a:r>
          </a:p>
        </p:txBody>
      </p:sp>
      <p:sp>
        <p:nvSpPr>
          <p:cNvPr id="232477" name="Rectangle 29"/>
          <p:cNvSpPr>
            <a:spLocks noChangeAspect="1" noChangeArrowheads="1"/>
          </p:cNvSpPr>
          <p:nvPr/>
        </p:nvSpPr>
        <p:spPr bwMode="auto">
          <a:xfrm>
            <a:off x="2787044" y="1628800"/>
            <a:ext cx="604867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spcBef>
                <a:spcPct val="10000"/>
              </a:spcBef>
            </a:pPr>
            <a:r>
              <a:rPr kumimoji="0" lang="en-US" altLang="zh-CN" sz="2400" u="none" dirty="0">
                <a:solidFill>
                  <a:schemeClr val="tx1"/>
                </a:solidFill>
                <a:latin typeface="Century Gothic" pitchFamily="34" charset="0"/>
              </a:rPr>
              <a:t>showing that you are giving a general idea of what someone said instead of their actual words</a:t>
            </a:r>
          </a:p>
        </p:txBody>
      </p:sp>
      <p:pic>
        <p:nvPicPr>
          <p:cNvPr id="14" name="Picture 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Words &amp; Expressions</a:t>
            </a:r>
          </a:p>
        </p:txBody>
      </p:sp>
      <p:sp>
        <p:nvSpPr>
          <p:cNvPr id="2" name="矩形 1"/>
          <p:cNvSpPr/>
          <p:nvPr/>
        </p:nvSpPr>
        <p:spPr>
          <a:xfrm>
            <a:off x="5724128" y="2420887"/>
            <a:ext cx="2339102" cy="461665"/>
          </a:xfrm>
          <a:prstGeom prst="rect">
            <a:avLst/>
          </a:prstGeom>
        </p:spPr>
        <p:txBody>
          <a:bodyPr wrap="none">
            <a:spAutoFit/>
          </a:bodyPr>
          <a:lstStyle/>
          <a:p>
            <a:pPr algn="just">
              <a:lnSpc>
                <a:spcPct val="100000"/>
              </a:lnSpc>
              <a:spcBef>
                <a:spcPts val="0"/>
              </a:spcBef>
              <a:buNone/>
            </a:pPr>
            <a:r>
              <a:rPr lang="zh-CN" altLang="en-US" sz="2400" dirty="0">
                <a:solidFill>
                  <a:srgbClr val="0000FF"/>
                </a:solidFill>
              </a:rPr>
              <a:t>大意是；大致是</a:t>
            </a:r>
          </a:p>
        </p:txBody>
      </p:sp>
    </p:spTree>
    <p:extLst>
      <p:ext uri="{BB962C8B-B14F-4D97-AF65-F5344CB8AC3E}">
        <p14:creationId xmlns:p14="http://schemas.microsoft.com/office/powerpoint/2010/main" val="1986450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32478">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32478">
                                            <p:txEl>
                                              <p:pRg st="1" end="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32478">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2478">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24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7" grpId="0"/>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42" name="Rectangle 6"/>
          <p:cNvSpPr>
            <a:spLocks noGrp="1" noChangeAspect="1"/>
          </p:cNvSpPr>
          <p:nvPr>
            <p:ph type="body" sz="half" idx="1"/>
          </p:nvPr>
        </p:nvSpPr>
        <p:spPr>
          <a:xfrm>
            <a:off x="236856" y="1580906"/>
            <a:ext cx="3529013" cy="503237"/>
          </a:xfrm>
          <a:noFill/>
        </p:spPr>
        <p:txBody>
          <a:bodyPr>
            <a:normAutofit lnSpcReduction="10000"/>
          </a:bodyPr>
          <a:lstStyle/>
          <a:p>
            <a:pPr marL="533400" indent="-533400" eaLnBrk="1" hangingPunct="1">
              <a:lnSpc>
                <a:spcPct val="120000"/>
              </a:lnSpc>
              <a:buFont typeface="Arial" pitchFamily="34" charset="0"/>
              <a:buNone/>
            </a:pPr>
            <a:r>
              <a:rPr lang="en-US" altLang="zh-CN" sz="2300" b="0" dirty="0" smtClean="0">
                <a:latin typeface="黑体" pitchFamily="49" charset="-122"/>
                <a:ea typeface="黑体" pitchFamily="49" charset="-122"/>
              </a:rPr>
              <a:t>1.</a:t>
            </a:r>
            <a:r>
              <a:rPr lang="zh-CN" altLang="en-US" sz="2300" b="0" dirty="0" smtClean="0">
                <a:latin typeface="黑体" pitchFamily="49" charset="-122"/>
                <a:ea typeface="黑体" pitchFamily="49" charset="-122"/>
              </a:rPr>
              <a:t>导致</a:t>
            </a:r>
            <a:r>
              <a:rPr lang="en-US" altLang="zh-CN" sz="2300" b="0" dirty="0" smtClean="0">
                <a:latin typeface="Arial" pitchFamily="34" charset="0"/>
                <a:ea typeface="黑体" pitchFamily="49" charset="-122"/>
              </a:rPr>
              <a:t>···</a:t>
            </a:r>
            <a:r>
              <a:rPr lang="zh-CN" altLang="en-US" sz="2300" b="0" dirty="0" smtClean="0">
                <a:latin typeface="黑体" pitchFamily="49" charset="-122"/>
                <a:ea typeface="黑体" pitchFamily="49" charset="-122"/>
              </a:rPr>
              <a:t>的差异</a:t>
            </a:r>
          </a:p>
        </p:txBody>
      </p:sp>
      <p:sp>
        <p:nvSpPr>
          <p:cNvPr id="1422343" name="Rectangle 7"/>
          <p:cNvSpPr>
            <a:spLocks noGrp="1" noChangeAspect="1"/>
          </p:cNvSpPr>
          <p:nvPr>
            <p:ph type="body" sz="half" idx="2"/>
          </p:nvPr>
        </p:nvSpPr>
        <p:spPr>
          <a:xfrm>
            <a:off x="3829700" y="1557040"/>
            <a:ext cx="5256212" cy="431800"/>
          </a:xfrm>
          <a:noFill/>
        </p:spPr>
        <p:txBody>
          <a:bodyPr>
            <a:noAutofit/>
          </a:bodyPr>
          <a:lstStyle/>
          <a:p>
            <a:pPr marL="533400" indent="-533400" eaLnBrk="1" hangingPunct="1">
              <a:lnSpc>
                <a:spcPct val="105000"/>
              </a:lnSpc>
              <a:spcBef>
                <a:spcPct val="10000"/>
              </a:spcBef>
              <a:buClr>
                <a:schemeClr val="accent2"/>
              </a:buClr>
              <a:buFont typeface="Arial" pitchFamily="34" charset="0"/>
              <a:buNone/>
            </a:pPr>
            <a:r>
              <a:rPr lang="en-US" altLang="zh-CN" sz="2400" b="0" dirty="0" smtClean="0">
                <a:latin typeface="Cambria Math" panose="02040503050406030204" pitchFamily="18" charset="0"/>
                <a:ea typeface="Cambria Math" panose="02040503050406030204" pitchFamily="18" charset="0"/>
              </a:rPr>
              <a:t> 1. account for the difference</a:t>
            </a:r>
            <a:r>
              <a:rPr lang="en-US" altLang="zh-CN" sz="2400" dirty="0" smtClean="0">
                <a:latin typeface="Cambria Math" panose="02040503050406030204" pitchFamily="18" charset="0"/>
                <a:ea typeface="Cambria Math" panose="02040503050406030204" pitchFamily="18" charset="0"/>
              </a:rPr>
              <a:t> </a:t>
            </a:r>
          </a:p>
        </p:txBody>
      </p:sp>
      <p:sp>
        <p:nvSpPr>
          <p:cNvPr id="1422352" name="Rectangle 16"/>
          <p:cNvSpPr>
            <a:spLocks noChangeAspect="1"/>
          </p:cNvSpPr>
          <p:nvPr/>
        </p:nvSpPr>
        <p:spPr bwMode="auto">
          <a:xfrm>
            <a:off x="252652" y="2030657"/>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1938" indent="-261938"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2.</a:t>
            </a:r>
            <a:r>
              <a:rPr kumimoji="0" lang="en-US" altLang="zh-CN" sz="2300" u="none" dirty="0">
                <a:solidFill>
                  <a:schemeClr val="tx1"/>
                </a:solidFill>
                <a:latin typeface="Arial" pitchFamily="34" charset="0"/>
                <a:ea typeface="黑体" pitchFamily="49" charset="-122"/>
              </a:rPr>
              <a:t>“</a:t>
            </a:r>
            <a:r>
              <a:rPr kumimoji="0" lang="zh-CN" altLang="en-US" sz="2300" u="none" dirty="0">
                <a:solidFill>
                  <a:schemeClr val="tx1"/>
                </a:solidFill>
                <a:latin typeface="黑体" pitchFamily="49" charset="-122"/>
                <a:ea typeface="黑体" pitchFamily="49" charset="-122"/>
              </a:rPr>
              <a:t>高雅</a:t>
            </a:r>
            <a:r>
              <a:rPr kumimoji="0" lang="zh-CN" altLang="en-US" sz="2300" u="none" dirty="0">
                <a:solidFill>
                  <a:schemeClr val="tx1"/>
                </a:solidFill>
                <a:latin typeface="Calibri" pitchFamily="34" charset="0"/>
                <a:ea typeface="黑体" pitchFamily="49" charset="-122"/>
              </a:rPr>
              <a:t>”</a:t>
            </a:r>
            <a:r>
              <a:rPr kumimoji="0" lang="zh-CN" altLang="en-US" sz="2300" u="none" dirty="0">
                <a:solidFill>
                  <a:schemeClr val="tx1"/>
                </a:solidFill>
                <a:latin typeface="黑体" pitchFamily="49" charset="-122"/>
                <a:ea typeface="黑体" pitchFamily="49" charset="-122"/>
              </a:rPr>
              <a:t>话题</a:t>
            </a:r>
          </a:p>
        </p:txBody>
      </p:sp>
      <p:sp>
        <p:nvSpPr>
          <p:cNvPr id="1422353" name="Rectangle 17"/>
          <p:cNvSpPr>
            <a:spLocks noChangeAspect="1"/>
          </p:cNvSpPr>
          <p:nvPr/>
        </p:nvSpPr>
        <p:spPr bwMode="auto">
          <a:xfrm>
            <a:off x="3852299" y="2066376"/>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90000"/>
              </a:lnSpc>
              <a:spcBef>
                <a:spcPct val="10000"/>
              </a:spcBef>
              <a:buClr>
                <a:schemeClr val="accent2"/>
              </a:buClr>
              <a:buFont typeface="Arial" pitchFamily="34" charset="0"/>
              <a:buNone/>
            </a:pPr>
            <a:r>
              <a:rPr kumimoji="0" lang="en-US" altLang="zh-CN" sz="2400" u="none" dirty="0" smtClean="0">
                <a:solidFill>
                  <a:schemeClr val="tx1"/>
                </a:solidFill>
                <a:latin typeface="Cambria Math" panose="02040503050406030204" pitchFamily="18" charset="0"/>
                <a:ea typeface="Cambria Math" panose="02040503050406030204" pitchFamily="18" charset="0"/>
              </a:rPr>
              <a:t> 2</a:t>
            </a:r>
            <a:r>
              <a:rPr kumimoji="0" lang="en-US" altLang="zh-CN" sz="2400" u="none" dirty="0">
                <a:solidFill>
                  <a:schemeClr val="tx1"/>
                </a:solidFill>
                <a:latin typeface="Cambria Math" panose="02040503050406030204" pitchFamily="18" charset="0"/>
                <a:ea typeface="Cambria Math" panose="02040503050406030204" pitchFamily="18" charset="0"/>
              </a:rPr>
              <a:t>. “highbrow” subjects</a:t>
            </a:r>
          </a:p>
        </p:txBody>
      </p:sp>
      <p:sp>
        <p:nvSpPr>
          <p:cNvPr id="1422354" name="Rectangle 18"/>
          <p:cNvSpPr>
            <a:spLocks noChangeAspect="1"/>
          </p:cNvSpPr>
          <p:nvPr/>
        </p:nvSpPr>
        <p:spPr bwMode="auto">
          <a:xfrm>
            <a:off x="252652" y="2516914"/>
            <a:ext cx="25209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1938" indent="-261938"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95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3.</a:t>
            </a:r>
            <a:r>
              <a:rPr kumimoji="0" lang="zh-CN" altLang="en-US" sz="2300" u="none" dirty="0">
                <a:solidFill>
                  <a:schemeClr val="tx1"/>
                </a:solidFill>
                <a:latin typeface="黑体" pitchFamily="49" charset="-122"/>
                <a:ea typeface="黑体" pitchFamily="49" charset="-122"/>
              </a:rPr>
              <a:t>重要的差别</a:t>
            </a:r>
          </a:p>
        </p:txBody>
      </p:sp>
      <p:sp>
        <p:nvSpPr>
          <p:cNvPr id="1422355" name="Rectangle 19"/>
          <p:cNvSpPr>
            <a:spLocks noChangeAspect="1"/>
          </p:cNvSpPr>
          <p:nvPr/>
        </p:nvSpPr>
        <p:spPr bwMode="auto">
          <a:xfrm>
            <a:off x="3852541" y="2446414"/>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smtClean="0">
                <a:solidFill>
                  <a:schemeClr val="tx1"/>
                </a:solidFill>
                <a:latin typeface="Cambria Math" panose="02040503050406030204" pitchFamily="18" charset="0"/>
                <a:ea typeface="Cambria Math" panose="02040503050406030204" pitchFamily="18" charset="0"/>
              </a:rPr>
              <a:t> 3</a:t>
            </a:r>
            <a:r>
              <a:rPr kumimoji="0" lang="en-US" altLang="zh-CN" sz="2400" u="none" dirty="0">
                <a:solidFill>
                  <a:schemeClr val="tx1"/>
                </a:solidFill>
                <a:latin typeface="Cambria Math" panose="02040503050406030204" pitchFamily="18" charset="0"/>
                <a:ea typeface="Cambria Math" panose="02040503050406030204" pitchFamily="18" charset="0"/>
              </a:rPr>
              <a:t>. significant difference</a:t>
            </a:r>
            <a:r>
              <a:rPr kumimoji="0" lang="en-US" altLang="zh-CN" b="1" u="none" dirty="0">
                <a:solidFill>
                  <a:schemeClr val="tx1"/>
                </a:solidFill>
                <a:latin typeface="Cambria Math" panose="02040503050406030204" pitchFamily="18" charset="0"/>
                <a:ea typeface="Cambria Math" panose="02040503050406030204" pitchFamily="18" charset="0"/>
              </a:rPr>
              <a:t> </a:t>
            </a:r>
          </a:p>
        </p:txBody>
      </p:sp>
      <p:sp>
        <p:nvSpPr>
          <p:cNvPr id="1422356" name="Rectangle 20"/>
          <p:cNvSpPr>
            <a:spLocks noChangeAspect="1"/>
          </p:cNvSpPr>
          <p:nvPr/>
        </p:nvSpPr>
        <p:spPr bwMode="auto">
          <a:xfrm>
            <a:off x="282836" y="2924175"/>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4.</a:t>
            </a:r>
            <a:r>
              <a:rPr kumimoji="0" lang="zh-CN" altLang="en-US" sz="2300" u="none" dirty="0">
                <a:solidFill>
                  <a:schemeClr val="tx1"/>
                </a:solidFill>
                <a:latin typeface="黑体" pitchFamily="49" charset="-122"/>
                <a:ea typeface="黑体" pitchFamily="49" charset="-122"/>
              </a:rPr>
              <a:t>在内容上</a:t>
            </a:r>
          </a:p>
        </p:txBody>
      </p:sp>
      <p:sp>
        <p:nvSpPr>
          <p:cNvPr id="1422357" name="Rectangle 21"/>
          <p:cNvSpPr>
            <a:spLocks noChangeAspect="1"/>
          </p:cNvSpPr>
          <p:nvPr/>
        </p:nvSpPr>
        <p:spPr bwMode="auto">
          <a:xfrm>
            <a:off x="3852299" y="2924175"/>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smtClean="0">
                <a:solidFill>
                  <a:schemeClr val="tx1"/>
                </a:solidFill>
                <a:latin typeface="Cambria Math" panose="02040503050406030204" pitchFamily="18" charset="0"/>
                <a:ea typeface="Cambria Math" panose="02040503050406030204" pitchFamily="18" charset="0"/>
              </a:rPr>
              <a:t> 4</a:t>
            </a:r>
            <a:r>
              <a:rPr kumimoji="0" lang="en-US" altLang="zh-CN" sz="2400" u="none" dirty="0">
                <a:solidFill>
                  <a:schemeClr val="tx1"/>
                </a:solidFill>
                <a:latin typeface="Cambria Math" panose="02040503050406030204" pitchFamily="18" charset="0"/>
                <a:ea typeface="Cambria Math" panose="02040503050406030204" pitchFamily="18" charset="0"/>
              </a:rPr>
              <a:t>. in terms of content</a:t>
            </a:r>
            <a:r>
              <a:rPr kumimoji="0" lang="en-US" altLang="zh-CN" b="1" u="none" dirty="0">
                <a:solidFill>
                  <a:schemeClr val="tx1"/>
                </a:solidFill>
                <a:latin typeface="Cambria Math" panose="02040503050406030204" pitchFamily="18" charset="0"/>
                <a:ea typeface="Cambria Math" panose="02040503050406030204" pitchFamily="18" charset="0"/>
              </a:rPr>
              <a:t> </a:t>
            </a:r>
          </a:p>
        </p:txBody>
      </p:sp>
      <p:sp>
        <p:nvSpPr>
          <p:cNvPr id="1422358" name="Rectangle 22"/>
          <p:cNvSpPr>
            <a:spLocks noChangeAspect="1"/>
          </p:cNvSpPr>
          <p:nvPr/>
        </p:nvSpPr>
        <p:spPr bwMode="auto">
          <a:xfrm>
            <a:off x="259846" y="3429818"/>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5.</a:t>
            </a:r>
            <a:r>
              <a:rPr kumimoji="0" lang="en-US" altLang="zh-CN" sz="2400" u="none" dirty="0">
                <a:solidFill>
                  <a:schemeClr val="tx1"/>
                </a:solidFill>
                <a:latin typeface="Arial" pitchFamily="34" charset="0"/>
                <a:ea typeface="黑体" pitchFamily="49" charset="-122"/>
              </a:rPr>
              <a:t>···</a:t>
            </a:r>
            <a:r>
              <a:rPr kumimoji="0" lang="zh-CN" altLang="en-US" sz="2300" u="none" dirty="0">
                <a:solidFill>
                  <a:schemeClr val="tx1"/>
                </a:solidFill>
                <a:latin typeface="黑体" pitchFamily="49" charset="-122"/>
                <a:ea typeface="黑体" pitchFamily="49" charset="-122"/>
              </a:rPr>
              <a:t>的神话仍然大行其道</a:t>
            </a:r>
          </a:p>
        </p:txBody>
      </p:sp>
      <p:sp>
        <p:nvSpPr>
          <p:cNvPr id="1422359" name="Rectangle 23"/>
          <p:cNvSpPr>
            <a:spLocks noChangeAspect="1"/>
          </p:cNvSpPr>
          <p:nvPr/>
        </p:nvSpPr>
        <p:spPr bwMode="auto">
          <a:xfrm>
            <a:off x="3843180" y="3501256"/>
            <a:ext cx="57610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smtClean="0">
                <a:solidFill>
                  <a:schemeClr val="tx1"/>
                </a:solidFill>
                <a:latin typeface="Cambria Math" panose="02040503050406030204" pitchFamily="18" charset="0"/>
                <a:ea typeface="Cambria Math" panose="02040503050406030204" pitchFamily="18" charset="0"/>
              </a:rPr>
              <a:t> 5</a:t>
            </a:r>
            <a:r>
              <a:rPr kumimoji="0" lang="en-US" altLang="zh-CN" sz="2400" u="none" dirty="0">
                <a:solidFill>
                  <a:schemeClr val="tx1"/>
                </a:solidFill>
                <a:latin typeface="Cambria Math" panose="02040503050406030204" pitchFamily="18" charset="0"/>
                <a:ea typeface="Cambria Math" panose="02040503050406030204" pitchFamily="18" charset="0"/>
              </a:rPr>
              <a:t>. the myth is still widely believed that</a:t>
            </a:r>
          </a:p>
        </p:txBody>
      </p:sp>
      <p:sp>
        <p:nvSpPr>
          <p:cNvPr id="1422360" name="Rectangle 24"/>
          <p:cNvSpPr>
            <a:spLocks noChangeAspect="1"/>
          </p:cNvSpPr>
          <p:nvPr/>
        </p:nvSpPr>
        <p:spPr bwMode="auto">
          <a:xfrm>
            <a:off x="208032" y="3960934"/>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6.</a:t>
            </a:r>
            <a:r>
              <a:rPr kumimoji="0" lang="zh-CN" altLang="en-US" sz="2300" u="none" dirty="0">
                <a:solidFill>
                  <a:schemeClr val="tx1"/>
                </a:solidFill>
                <a:latin typeface="黑体" pitchFamily="49" charset="-122"/>
                <a:ea typeface="黑体" pitchFamily="49" charset="-122"/>
              </a:rPr>
              <a:t>差别只在于</a:t>
            </a:r>
            <a:r>
              <a:rPr kumimoji="0" lang="en-US" altLang="zh-CN" sz="2300" u="none" dirty="0">
                <a:solidFill>
                  <a:schemeClr val="tx1"/>
                </a:solidFill>
                <a:latin typeface="Arial" pitchFamily="34" charset="0"/>
                <a:ea typeface="黑体" pitchFamily="49" charset="-122"/>
              </a:rPr>
              <a:t>···</a:t>
            </a:r>
            <a:r>
              <a:rPr kumimoji="0" lang="zh-CN" altLang="en-US" sz="2300" u="none" dirty="0">
                <a:solidFill>
                  <a:schemeClr val="tx1"/>
                </a:solidFill>
                <a:latin typeface="黑体" pitchFamily="49" charset="-122"/>
                <a:ea typeface="黑体" pitchFamily="49" charset="-122"/>
              </a:rPr>
              <a:t>而非</a:t>
            </a:r>
          </a:p>
        </p:txBody>
      </p:sp>
      <p:sp>
        <p:nvSpPr>
          <p:cNvPr id="1422361" name="Rectangle 25"/>
          <p:cNvSpPr>
            <a:spLocks noChangeAspect="1"/>
          </p:cNvSpPr>
          <p:nvPr/>
        </p:nvSpPr>
        <p:spPr bwMode="auto">
          <a:xfrm>
            <a:off x="3876427" y="4040188"/>
            <a:ext cx="52562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tabLst>
                <a:tab pos="363538" algn="l"/>
              </a:tabLst>
              <a:defRPr kumimoji="1" sz="2800" u="sng">
                <a:solidFill>
                  <a:schemeClr val="hlink"/>
                </a:solidFill>
                <a:latin typeface="Times New Roman" pitchFamily="18" charset="0"/>
                <a:ea typeface="宋体" pitchFamily="2" charset="-122"/>
              </a:defRPr>
            </a:lvl1pPr>
            <a:lvl2pPr marL="742950" indent="-285750" eaLnBrk="0" hangingPunct="0">
              <a:tabLst>
                <a:tab pos="363538" algn="l"/>
              </a:tabLst>
              <a:defRPr kumimoji="1" sz="2800" u="sng">
                <a:solidFill>
                  <a:schemeClr val="hlink"/>
                </a:solidFill>
                <a:latin typeface="Times New Roman" pitchFamily="18" charset="0"/>
                <a:ea typeface="宋体" pitchFamily="2" charset="-122"/>
              </a:defRPr>
            </a:lvl2pPr>
            <a:lvl3pPr marL="1143000" indent="-228600" eaLnBrk="0" hangingPunct="0">
              <a:tabLst>
                <a:tab pos="363538" algn="l"/>
              </a:tabLst>
              <a:defRPr kumimoji="1" sz="2800" u="sng">
                <a:solidFill>
                  <a:schemeClr val="hlink"/>
                </a:solidFill>
                <a:latin typeface="Times New Roman" pitchFamily="18" charset="0"/>
                <a:ea typeface="宋体" pitchFamily="2" charset="-122"/>
              </a:defRPr>
            </a:lvl3pPr>
            <a:lvl4pPr marL="1600200" indent="-228600" eaLnBrk="0" hangingPunct="0">
              <a:tabLst>
                <a:tab pos="363538" algn="l"/>
              </a:tabLst>
              <a:defRPr kumimoji="1" sz="2800" u="sng">
                <a:solidFill>
                  <a:schemeClr val="hlink"/>
                </a:solidFill>
                <a:latin typeface="Times New Roman" pitchFamily="18" charset="0"/>
                <a:ea typeface="宋体" pitchFamily="2" charset="-122"/>
              </a:defRPr>
            </a:lvl4pPr>
            <a:lvl5pPr marL="2057400" indent="-228600" eaLnBrk="0" hangingPunct="0">
              <a:tabLst>
                <a:tab pos="363538" algn="l"/>
              </a:tabLst>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tabLst>
                <a:tab pos="363538" algn="l"/>
              </a:tabLs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tabLst>
                <a:tab pos="363538" algn="l"/>
              </a:tabLs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tabLst>
                <a:tab pos="363538" algn="l"/>
              </a:tabLs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tabLst>
                <a:tab pos="363538" algn="l"/>
              </a:tabLst>
              <a:defRPr kumimoji="1" sz="2800" u="sng">
                <a:solidFill>
                  <a:schemeClr val="hlink"/>
                </a:solidFill>
                <a:latin typeface="Times New Roman" pitchFamily="18" charset="0"/>
                <a:ea typeface="宋体" pitchFamily="2" charset="-122"/>
              </a:defRPr>
            </a:lvl9pPr>
          </a:lstStyle>
          <a:p>
            <a:pPr eaLnBrk="1" hangingPunct="1">
              <a:lnSpc>
                <a:spcPct val="80000"/>
              </a:lnSpc>
              <a:spcBef>
                <a:spcPct val="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6. the difference turns out to be</a:t>
            </a:r>
          </a:p>
          <a:p>
            <a:pPr eaLnBrk="1" hangingPunct="1">
              <a:lnSpc>
                <a:spcPct val="80000"/>
              </a:lnSpc>
              <a:spcBef>
                <a:spcPct val="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	more </a:t>
            </a:r>
            <a:r>
              <a:rPr kumimoji="0" lang="en-US" altLang="zh-CN" u="none" dirty="0">
                <a:solidFill>
                  <a:schemeClr val="tx1"/>
                </a:solidFill>
                <a:latin typeface="Cambria Math" panose="02040503050406030204" pitchFamily="18" charset="0"/>
                <a:ea typeface="Cambria Math" panose="02040503050406030204" pitchFamily="18" charset="0"/>
              </a:rPr>
              <a:t>…</a:t>
            </a:r>
            <a:r>
              <a:rPr kumimoji="0" lang="en-US" altLang="zh-CN" sz="2400" u="none" dirty="0">
                <a:solidFill>
                  <a:schemeClr val="tx1"/>
                </a:solidFill>
                <a:latin typeface="Cambria Math" panose="02040503050406030204" pitchFamily="18" charset="0"/>
                <a:ea typeface="Cambria Math" panose="02040503050406030204" pitchFamily="18" charset="0"/>
              </a:rPr>
              <a:t>than </a:t>
            </a:r>
            <a:r>
              <a:rPr kumimoji="0" lang="en-US" altLang="zh-CN" u="none" dirty="0">
                <a:solidFill>
                  <a:schemeClr val="tx1"/>
                </a:solidFill>
                <a:latin typeface="Cambria Math" panose="02040503050406030204" pitchFamily="18" charset="0"/>
                <a:ea typeface="Cambria Math" panose="02040503050406030204" pitchFamily="18" charset="0"/>
              </a:rPr>
              <a:t>…</a:t>
            </a:r>
          </a:p>
        </p:txBody>
      </p:sp>
      <p:sp>
        <p:nvSpPr>
          <p:cNvPr id="1422362" name="Rectangle 26"/>
          <p:cNvSpPr>
            <a:spLocks noChangeAspect="1"/>
          </p:cNvSpPr>
          <p:nvPr/>
        </p:nvSpPr>
        <p:spPr bwMode="auto">
          <a:xfrm>
            <a:off x="249549" y="4577948"/>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7.</a:t>
            </a:r>
            <a:r>
              <a:rPr kumimoji="0" lang="zh-CN" altLang="en-US" sz="2300" u="none" dirty="0">
                <a:solidFill>
                  <a:schemeClr val="tx1"/>
                </a:solidFill>
                <a:latin typeface="黑体" pitchFamily="49" charset="-122"/>
                <a:ea typeface="黑体" pitchFamily="49" charset="-122"/>
              </a:rPr>
              <a:t>不成文的规则</a:t>
            </a:r>
          </a:p>
        </p:txBody>
      </p:sp>
      <p:sp>
        <p:nvSpPr>
          <p:cNvPr id="1422363" name="Rectangle 27"/>
          <p:cNvSpPr>
            <a:spLocks noChangeAspect="1"/>
          </p:cNvSpPr>
          <p:nvPr/>
        </p:nvSpPr>
        <p:spPr bwMode="auto">
          <a:xfrm>
            <a:off x="3917012" y="4656138"/>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7. unwritten rule</a:t>
            </a:r>
            <a:r>
              <a:rPr kumimoji="0" lang="en-US" altLang="zh-CN" b="1" u="none" dirty="0">
                <a:solidFill>
                  <a:schemeClr val="tx1"/>
                </a:solidFill>
                <a:latin typeface="Cambria Math" panose="02040503050406030204" pitchFamily="18" charset="0"/>
                <a:ea typeface="Cambria Math" panose="02040503050406030204" pitchFamily="18" charset="0"/>
              </a:rPr>
              <a:t> </a:t>
            </a:r>
          </a:p>
        </p:txBody>
      </p:sp>
      <p:sp>
        <p:nvSpPr>
          <p:cNvPr id="1422364" name="Rectangle 28"/>
          <p:cNvSpPr>
            <a:spLocks noChangeAspect="1"/>
          </p:cNvSpPr>
          <p:nvPr/>
        </p:nvSpPr>
        <p:spPr bwMode="auto">
          <a:xfrm>
            <a:off x="252652" y="5123657"/>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8.</a:t>
            </a:r>
            <a:r>
              <a:rPr kumimoji="0" lang="zh-CN" altLang="en-US" sz="2300" u="none" dirty="0">
                <a:solidFill>
                  <a:schemeClr val="tx1"/>
                </a:solidFill>
                <a:latin typeface="黑体" pitchFamily="49" charset="-122"/>
                <a:ea typeface="黑体" pitchFamily="49" charset="-122"/>
              </a:rPr>
              <a:t>主要因素</a:t>
            </a:r>
          </a:p>
        </p:txBody>
      </p:sp>
      <p:sp>
        <p:nvSpPr>
          <p:cNvPr id="1422365" name="Rectangle 29"/>
          <p:cNvSpPr>
            <a:spLocks noChangeAspect="1"/>
          </p:cNvSpPr>
          <p:nvPr/>
        </p:nvSpPr>
        <p:spPr bwMode="auto">
          <a:xfrm>
            <a:off x="3917012" y="5159376"/>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8. principal factors</a:t>
            </a:r>
          </a:p>
        </p:txBody>
      </p:sp>
      <p:sp>
        <p:nvSpPr>
          <p:cNvPr id="1422366" name="Rectangle 30"/>
          <p:cNvSpPr>
            <a:spLocks noChangeAspect="1"/>
          </p:cNvSpPr>
          <p:nvPr/>
        </p:nvSpPr>
        <p:spPr bwMode="auto">
          <a:xfrm>
            <a:off x="252651" y="5615290"/>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9.</a:t>
            </a:r>
            <a:r>
              <a:rPr kumimoji="0" lang="zh-CN" altLang="en-US" sz="2300" u="none" dirty="0">
                <a:solidFill>
                  <a:schemeClr val="tx1"/>
                </a:solidFill>
                <a:latin typeface="黑体" pitchFamily="49" charset="-122"/>
                <a:ea typeface="黑体" pitchFamily="49" charset="-122"/>
              </a:rPr>
              <a:t>语调活灵活现</a:t>
            </a:r>
          </a:p>
        </p:txBody>
      </p:sp>
      <p:sp>
        <p:nvSpPr>
          <p:cNvPr id="1422367" name="Rectangle 31"/>
          <p:cNvSpPr>
            <a:spLocks noChangeAspect="1"/>
          </p:cNvSpPr>
          <p:nvPr/>
        </p:nvSpPr>
        <p:spPr bwMode="auto">
          <a:xfrm>
            <a:off x="3907675" y="5635423"/>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9. highly animated tone</a:t>
            </a:r>
          </a:p>
        </p:txBody>
      </p:sp>
      <p:sp>
        <p:nvSpPr>
          <p:cNvPr id="1422368" name="Rectangle 32"/>
          <p:cNvSpPr>
            <a:spLocks noChangeAspect="1"/>
          </p:cNvSpPr>
          <p:nvPr/>
        </p:nvSpPr>
        <p:spPr bwMode="auto">
          <a:xfrm>
            <a:off x="208032" y="6124755"/>
            <a:ext cx="25209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263" indent="-449263"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10.</a:t>
            </a:r>
            <a:r>
              <a:rPr kumimoji="0" lang="zh-CN" altLang="en-US" sz="2300" u="none" dirty="0">
                <a:solidFill>
                  <a:schemeClr val="tx1"/>
                </a:solidFill>
                <a:latin typeface="黑体" pitchFamily="49" charset="-122"/>
                <a:ea typeface="黑体" pitchFamily="49" charset="-122"/>
              </a:rPr>
              <a:t>调门高</a:t>
            </a:r>
          </a:p>
        </p:txBody>
      </p:sp>
      <p:sp>
        <p:nvSpPr>
          <p:cNvPr id="1422369" name="Rectangle 33"/>
          <p:cNvSpPr>
            <a:spLocks noChangeAspect="1"/>
          </p:cNvSpPr>
          <p:nvPr/>
        </p:nvSpPr>
        <p:spPr bwMode="auto">
          <a:xfrm>
            <a:off x="3893164" y="6130132"/>
            <a:ext cx="52562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10. high-pitched tone</a:t>
            </a:r>
          </a:p>
        </p:txBody>
      </p:sp>
      <p:pic>
        <p:nvPicPr>
          <p:cNvPr id="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Useful Expressions</a:t>
            </a:r>
          </a:p>
        </p:txBody>
      </p:sp>
    </p:spTree>
    <p:extLst>
      <p:ext uri="{BB962C8B-B14F-4D97-AF65-F5344CB8AC3E}">
        <p14:creationId xmlns:p14="http://schemas.microsoft.com/office/powerpoint/2010/main" val="1712618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22342"/>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23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1422343">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2342"/>
                  </p:tgtEl>
                </p:cond>
              </p:nextCondLst>
            </p:seq>
            <p:seq concurrent="1" nextAc="seek">
              <p:cTn id="11" restart="whenNotActive" fill="hold" evtFilter="cancelBubble" nodeType="interactiveSeq">
                <p:stCondLst>
                  <p:cond evt="onClick" delay="0">
                    <p:tgtEl>
                      <p:spTgt spid="1422352"/>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422353">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422353">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2352"/>
                  </p:tgtEl>
                </p:cond>
              </p:nextCondLst>
            </p:seq>
            <p:seq concurrent="1" nextAc="seek">
              <p:cTn id="20" restart="whenNotActive" fill="hold" evtFilter="cancelBubble" nodeType="interactiveSeq">
                <p:stCondLst>
                  <p:cond evt="onClick" delay="0">
                    <p:tgtEl>
                      <p:spTgt spid="1422354"/>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22355">
                                            <p:txEl>
                                              <p:pRg st="0" end="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1422355">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2354"/>
                  </p:tgtEl>
                </p:cond>
              </p:nextCondLst>
            </p:seq>
            <p:seq concurrent="1" nextAc="seek">
              <p:cTn id="29" restart="whenNotActive" fill="hold" evtFilter="cancelBubble" nodeType="interactiveSeq">
                <p:stCondLst>
                  <p:cond evt="onClick" delay="0">
                    <p:tgtEl>
                      <p:spTgt spid="1422356"/>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422357">
                                            <p:txEl>
                                              <p:pRg st="0" end="0"/>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1422357">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2356"/>
                  </p:tgtEl>
                </p:cond>
              </p:nextCondLst>
            </p:seq>
            <p:seq concurrent="1" nextAc="seek">
              <p:cTn id="38" restart="whenNotActive" fill="hold" evtFilter="cancelBubble" nodeType="interactiveSeq">
                <p:stCondLst>
                  <p:cond evt="onClick" delay="0">
                    <p:tgtEl>
                      <p:spTgt spid="1422358"/>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422359">
                                            <p:txEl>
                                              <p:pRg st="0" end="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1422359">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2358"/>
                  </p:tgtEl>
                </p:cond>
              </p:nextCondLst>
            </p:seq>
            <p:seq concurrent="1" nextAc="seek">
              <p:cTn id="47" restart="whenNotActive" fill="hold" evtFilter="cancelBubble" nodeType="interactiveSeq">
                <p:stCondLst>
                  <p:cond evt="onClick" delay="0">
                    <p:tgtEl>
                      <p:spTgt spid="1422360"/>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1422361">
                                            <p:txEl>
                                              <p:pRg st="0" end="0"/>
                                            </p:txEl>
                                          </p:spTgt>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1422361">
                                            <p:txEl>
                                              <p:pRg st="1" end="1"/>
                                            </p:txEl>
                                          </p:spTgt>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nodeType="clickEffect">
                                  <p:stCondLst>
                                    <p:cond delay="0"/>
                                  </p:stCondLst>
                                  <p:childTnLst>
                                    <p:set>
                                      <p:cBhvr>
                                        <p:cTn id="59" dur="1" fill="hold">
                                          <p:stCondLst>
                                            <p:cond delay="0"/>
                                          </p:stCondLst>
                                        </p:cTn>
                                        <p:tgtEl>
                                          <p:spTgt spid="1422361">
                                            <p:txEl>
                                              <p:pRg st="0" end="0"/>
                                            </p:txEl>
                                          </p:spTgt>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nodeType="clickEffect">
                                  <p:stCondLst>
                                    <p:cond delay="0"/>
                                  </p:stCondLst>
                                  <p:childTnLst>
                                    <p:set>
                                      <p:cBhvr>
                                        <p:cTn id="63" dur="1" fill="hold">
                                          <p:stCondLst>
                                            <p:cond delay="0"/>
                                          </p:stCondLst>
                                        </p:cTn>
                                        <p:tgtEl>
                                          <p:spTgt spid="1422361">
                                            <p:txEl>
                                              <p:pRg st="1" end="1"/>
                                            </p:txEl>
                                          </p:spTgt>
                                        </p:tgtEl>
                                        <p:attrNameLst>
                                          <p:attrName>style.visibility</p:attrName>
                                        </p:attrNameLst>
                                      </p:cBhvr>
                                      <p:to>
                                        <p:strVal val="hidden"/>
                                      </p:to>
                                    </p:set>
                                  </p:childTnLst>
                                </p:cTn>
                              </p:par>
                            </p:childTnLst>
                          </p:cTn>
                        </p:par>
                      </p:childTnLst>
                    </p:cTn>
                  </p:par>
                </p:childTnLst>
              </p:cTn>
              <p:nextCondLst>
                <p:cond evt="onClick" delay="0">
                  <p:tgtEl>
                    <p:spTgt spid="1422360"/>
                  </p:tgtEl>
                </p:cond>
              </p:nextCondLst>
            </p:seq>
            <p:seq concurrent="1" nextAc="seek">
              <p:cTn id="64" restart="whenNotActive" fill="hold" evtFilter="cancelBubble" nodeType="interactiveSeq">
                <p:stCondLst>
                  <p:cond evt="onClick" delay="0">
                    <p:tgtEl>
                      <p:spTgt spid="1422362"/>
                    </p:tgtEl>
                  </p:cond>
                </p:stCondLst>
                <p:endSync evt="end" delay="0">
                  <p:rtn val="all"/>
                </p:endSync>
                <p:childTnLst>
                  <p:par>
                    <p:cTn id="65" fill="hold" nodeType="clickPar">
                      <p:stCondLst>
                        <p:cond delay="0"/>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1422363">
                                            <p:txEl>
                                              <p:pRg st="0" end="0"/>
                                            </p:txEl>
                                          </p:spTgt>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nodeType="clickEffect">
                                  <p:stCondLst>
                                    <p:cond delay="0"/>
                                  </p:stCondLst>
                                  <p:childTnLst>
                                    <p:set>
                                      <p:cBhvr>
                                        <p:cTn id="72" dur="1" fill="hold">
                                          <p:stCondLst>
                                            <p:cond delay="0"/>
                                          </p:stCondLst>
                                        </p:cTn>
                                        <p:tgtEl>
                                          <p:spTgt spid="1422363">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2362"/>
                  </p:tgtEl>
                </p:cond>
              </p:nextCondLst>
            </p:seq>
            <p:seq concurrent="1" nextAc="seek">
              <p:cTn id="73" restart="whenNotActive" fill="hold" evtFilter="cancelBubble" nodeType="interactiveSeq">
                <p:stCondLst>
                  <p:cond evt="onClick" delay="0">
                    <p:tgtEl>
                      <p:spTgt spid="1422364"/>
                    </p:tgtEl>
                  </p:cond>
                </p:stCondLst>
                <p:endSync evt="end" delay="0">
                  <p:rtn val="all"/>
                </p:endSync>
                <p:childTnLst>
                  <p:par>
                    <p:cTn id="74" fill="hold" nodeType="clickPar">
                      <p:stCondLst>
                        <p:cond delay="0"/>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0"/>
                                          </p:stCondLst>
                                        </p:cTn>
                                        <p:tgtEl>
                                          <p:spTgt spid="1422365">
                                            <p:txEl>
                                              <p:pRg st="0" end="0"/>
                                            </p:txEl>
                                          </p:spTgt>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nodeType="clickEffect">
                                  <p:stCondLst>
                                    <p:cond delay="0"/>
                                  </p:stCondLst>
                                  <p:childTnLst>
                                    <p:set>
                                      <p:cBhvr>
                                        <p:cTn id="81" dur="1" fill="hold">
                                          <p:stCondLst>
                                            <p:cond delay="0"/>
                                          </p:stCondLst>
                                        </p:cTn>
                                        <p:tgtEl>
                                          <p:spTgt spid="1422365">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2364"/>
                  </p:tgtEl>
                </p:cond>
              </p:nextCondLst>
            </p:seq>
            <p:seq concurrent="1" nextAc="seek">
              <p:cTn id="82" restart="whenNotActive" fill="hold" evtFilter="cancelBubble" nodeType="interactiveSeq">
                <p:stCondLst>
                  <p:cond evt="onClick" delay="0">
                    <p:tgtEl>
                      <p:spTgt spid="1422366"/>
                    </p:tgtEl>
                  </p:cond>
                </p:stCondLst>
                <p:endSync evt="end" delay="0">
                  <p:rtn val="all"/>
                </p:endSync>
                <p:childTnLst>
                  <p:par>
                    <p:cTn id="83" fill="hold" nodeType="clickPar">
                      <p:stCondLst>
                        <p:cond delay="0"/>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1422367">
                                            <p:txEl>
                                              <p:pRg st="0" end="0"/>
                                            </p:txEl>
                                          </p:spTgt>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nodeType="clickEffect">
                                  <p:stCondLst>
                                    <p:cond delay="0"/>
                                  </p:stCondLst>
                                  <p:childTnLst>
                                    <p:set>
                                      <p:cBhvr>
                                        <p:cTn id="90" dur="1" fill="hold">
                                          <p:stCondLst>
                                            <p:cond delay="0"/>
                                          </p:stCondLst>
                                        </p:cTn>
                                        <p:tgtEl>
                                          <p:spTgt spid="1422367">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2366"/>
                  </p:tgtEl>
                </p:cond>
              </p:nextCondLst>
            </p:seq>
            <p:seq concurrent="1" nextAc="seek">
              <p:cTn id="91" restart="whenNotActive" fill="hold" evtFilter="cancelBubble" nodeType="interactiveSeq">
                <p:stCondLst>
                  <p:cond evt="onClick" delay="0">
                    <p:tgtEl>
                      <p:spTgt spid="1422368"/>
                    </p:tgtEl>
                  </p:cond>
                </p:stCondLst>
                <p:endSync evt="end" delay="0">
                  <p:rtn val="all"/>
                </p:endSync>
                <p:childTnLst>
                  <p:par>
                    <p:cTn id="92" fill="hold" nodeType="clickPar">
                      <p:stCondLst>
                        <p:cond delay="0"/>
                      </p:stCondLst>
                      <p:childTnLst>
                        <p:par>
                          <p:cTn id="93" fill="hold" nodeType="withGroup">
                            <p:stCondLst>
                              <p:cond delay="0"/>
                            </p:stCondLst>
                            <p:childTnLst>
                              <p:par>
                                <p:cTn id="94" presetID="1" presetClass="entr" presetSubtype="0" fill="hold" nodeType="clickEffect">
                                  <p:stCondLst>
                                    <p:cond delay="0"/>
                                  </p:stCondLst>
                                  <p:childTnLst>
                                    <p:set>
                                      <p:cBhvr>
                                        <p:cTn id="95" dur="1" fill="hold">
                                          <p:stCondLst>
                                            <p:cond delay="0"/>
                                          </p:stCondLst>
                                        </p:cTn>
                                        <p:tgtEl>
                                          <p:spTgt spid="1422369">
                                            <p:txEl>
                                              <p:pRg st="0" end="0"/>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xit" presetSubtype="0" fill="hold" nodeType="clickEffect">
                                  <p:stCondLst>
                                    <p:cond delay="0"/>
                                  </p:stCondLst>
                                  <p:childTnLst>
                                    <p:set>
                                      <p:cBhvr>
                                        <p:cTn id="99" dur="1" fill="hold">
                                          <p:stCondLst>
                                            <p:cond delay="0"/>
                                          </p:stCondLst>
                                        </p:cTn>
                                        <p:tgtEl>
                                          <p:spTgt spid="1422369">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2368"/>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390" name="Rectangle 6"/>
          <p:cNvSpPr>
            <a:spLocks noGrp="1" noChangeAspect="1"/>
          </p:cNvSpPr>
          <p:nvPr>
            <p:ph type="body" sz="half" idx="1"/>
          </p:nvPr>
        </p:nvSpPr>
        <p:spPr>
          <a:xfrm>
            <a:off x="250825" y="1556792"/>
            <a:ext cx="3529013" cy="503237"/>
          </a:xfrm>
          <a:noFill/>
        </p:spPr>
        <p:txBody>
          <a:bodyPr>
            <a:normAutofit lnSpcReduction="10000"/>
          </a:bodyPr>
          <a:lstStyle/>
          <a:p>
            <a:pPr marL="533400" indent="-533400" eaLnBrk="1" hangingPunct="1">
              <a:lnSpc>
                <a:spcPct val="120000"/>
              </a:lnSpc>
              <a:buFont typeface="Arial" pitchFamily="34" charset="0"/>
              <a:buNone/>
            </a:pPr>
            <a:r>
              <a:rPr lang="en-US" altLang="zh-CN" sz="2300" b="0" dirty="0" smtClean="0">
                <a:latin typeface="黑体" pitchFamily="49" charset="-122"/>
                <a:ea typeface="黑体" pitchFamily="49" charset="-122"/>
              </a:rPr>
              <a:t>11.</a:t>
            </a:r>
            <a:r>
              <a:rPr lang="zh-CN" altLang="en-US" sz="2300" b="0" dirty="0" smtClean="0">
                <a:latin typeface="黑体" pitchFamily="49" charset="-122"/>
                <a:ea typeface="黑体" pitchFamily="49" charset="-122"/>
              </a:rPr>
              <a:t>平缓、冷静的语调</a:t>
            </a:r>
          </a:p>
        </p:txBody>
      </p:sp>
      <p:sp>
        <p:nvSpPr>
          <p:cNvPr id="1424391" name="Rectangle 7"/>
          <p:cNvSpPr>
            <a:spLocks noGrp="1" noChangeAspect="1"/>
          </p:cNvSpPr>
          <p:nvPr>
            <p:ph type="body" sz="half" idx="2"/>
          </p:nvPr>
        </p:nvSpPr>
        <p:spPr>
          <a:xfrm>
            <a:off x="3404570" y="1641882"/>
            <a:ext cx="5472113" cy="431800"/>
          </a:xfrm>
          <a:noFill/>
        </p:spPr>
        <p:txBody>
          <a:bodyPr/>
          <a:lstStyle/>
          <a:p>
            <a:pPr marL="533400" indent="-533400" eaLnBrk="1" hangingPunct="1">
              <a:lnSpc>
                <a:spcPct val="85000"/>
              </a:lnSpc>
              <a:spcBef>
                <a:spcPct val="10000"/>
              </a:spcBef>
              <a:buClr>
                <a:schemeClr val="accent2"/>
              </a:buClr>
              <a:buFont typeface="Arial" pitchFamily="34" charset="0"/>
              <a:buNone/>
            </a:pPr>
            <a:r>
              <a:rPr lang="en-US" altLang="zh-CN" sz="2400" b="0" dirty="0" smtClean="0">
                <a:latin typeface="Cambria Math" panose="02040503050406030204" pitchFamily="18" charset="0"/>
                <a:ea typeface="Cambria Math" panose="02040503050406030204" pitchFamily="18" charset="0"/>
              </a:rPr>
              <a:t>11. in a flat, unemotional manner </a:t>
            </a:r>
          </a:p>
        </p:txBody>
      </p:sp>
      <p:sp>
        <p:nvSpPr>
          <p:cNvPr id="1424397" name="Rectangle 13"/>
          <p:cNvSpPr>
            <a:spLocks noChangeAspect="1"/>
          </p:cNvSpPr>
          <p:nvPr/>
        </p:nvSpPr>
        <p:spPr bwMode="auto">
          <a:xfrm>
            <a:off x="231358" y="1989137"/>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12.</a:t>
            </a:r>
            <a:r>
              <a:rPr kumimoji="0" lang="zh-CN" altLang="en-US" sz="2300" u="none" dirty="0">
                <a:solidFill>
                  <a:schemeClr val="tx1"/>
                </a:solidFill>
                <a:latin typeface="黑体" pitchFamily="49" charset="-122"/>
                <a:ea typeface="黑体" pitchFamily="49" charset="-122"/>
              </a:rPr>
              <a:t>引述别人的话</a:t>
            </a:r>
          </a:p>
        </p:txBody>
      </p:sp>
      <p:sp>
        <p:nvSpPr>
          <p:cNvPr id="1424398" name="Rectangle 14"/>
          <p:cNvSpPr>
            <a:spLocks noChangeAspect="1"/>
          </p:cNvSpPr>
          <p:nvPr/>
        </p:nvSpPr>
        <p:spPr bwMode="auto">
          <a:xfrm>
            <a:off x="3421577" y="2073682"/>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90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12. do the he-said-she-said thing</a:t>
            </a:r>
          </a:p>
        </p:txBody>
      </p:sp>
      <p:sp>
        <p:nvSpPr>
          <p:cNvPr id="1424399" name="Rectangle 15"/>
          <p:cNvSpPr>
            <a:spLocks noChangeAspect="1"/>
          </p:cNvSpPr>
          <p:nvPr/>
        </p:nvSpPr>
        <p:spPr bwMode="auto">
          <a:xfrm>
            <a:off x="242578" y="2492375"/>
            <a:ext cx="280828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1938" indent="-261938"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95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13.</a:t>
            </a:r>
            <a:r>
              <a:rPr kumimoji="0" lang="zh-CN" altLang="en-US" sz="2300" u="none" dirty="0">
                <a:solidFill>
                  <a:schemeClr val="tx1"/>
                </a:solidFill>
                <a:latin typeface="黑体" pitchFamily="49" charset="-122"/>
                <a:ea typeface="黑体" pitchFamily="49" charset="-122"/>
              </a:rPr>
              <a:t>详细推测</a:t>
            </a:r>
          </a:p>
        </p:txBody>
      </p:sp>
      <p:sp>
        <p:nvSpPr>
          <p:cNvPr id="1424400" name="Rectangle 16"/>
          <p:cNvSpPr>
            <a:spLocks noChangeAspect="1"/>
          </p:cNvSpPr>
          <p:nvPr/>
        </p:nvSpPr>
        <p:spPr bwMode="auto">
          <a:xfrm>
            <a:off x="3421577" y="2492375"/>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13. detailed speculation about</a:t>
            </a:r>
          </a:p>
        </p:txBody>
      </p:sp>
      <p:sp>
        <p:nvSpPr>
          <p:cNvPr id="1424401" name="Rectangle 17"/>
          <p:cNvSpPr>
            <a:spLocks noChangeAspect="1"/>
          </p:cNvSpPr>
          <p:nvPr/>
        </p:nvSpPr>
        <p:spPr bwMode="auto">
          <a:xfrm>
            <a:off x="231358" y="2956440"/>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14.</a:t>
            </a:r>
            <a:r>
              <a:rPr kumimoji="0" lang="zh-CN" altLang="en-US" sz="2300" u="none" dirty="0">
                <a:solidFill>
                  <a:schemeClr val="tx1"/>
                </a:solidFill>
                <a:latin typeface="黑体" pitchFamily="49" charset="-122"/>
                <a:ea typeface="黑体" pitchFamily="49" charset="-122"/>
              </a:rPr>
              <a:t>关键因素</a:t>
            </a:r>
          </a:p>
        </p:txBody>
      </p:sp>
      <p:sp>
        <p:nvSpPr>
          <p:cNvPr id="1424402" name="Rectangle 18"/>
          <p:cNvSpPr>
            <a:spLocks noChangeAspect="1"/>
          </p:cNvSpPr>
          <p:nvPr/>
        </p:nvSpPr>
        <p:spPr bwMode="auto">
          <a:xfrm>
            <a:off x="3433195" y="2925763"/>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14. crucial element </a:t>
            </a:r>
          </a:p>
        </p:txBody>
      </p:sp>
      <p:sp>
        <p:nvSpPr>
          <p:cNvPr id="1424403" name="Rectangle 19"/>
          <p:cNvSpPr>
            <a:spLocks noChangeAspect="1"/>
          </p:cNvSpPr>
          <p:nvPr/>
        </p:nvSpPr>
        <p:spPr bwMode="auto">
          <a:xfrm>
            <a:off x="250825" y="3427413"/>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15.</a:t>
            </a:r>
            <a:r>
              <a:rPr kumimoji="0" lang="zh-CN" altLang="en-US" sz="2300" u="none" dirty="0">
                <a:solidFill>
                  <a:schemeClr val="tx1"/>
                </a:solidFill>
                <a:latin typeface="黑体" pitchFamily="49" charset="-122"/>
                <a:ea typeface="黑体" pitchFamily="49" charset="-122"/>
              </a:rPr>
              <a:t>语调生动</a:t>
            </a:r>
          </a:p>
        </p:txBody>
      </p:sp>
      <p:sp>
        <p:nvSpPr>
          <p:cNvPr id="1424404" name="Rectangle 20"/>
          <p:cNvSpPr>
            <a:spLocks noChangeAspect="1"/>
          </p:cNvSpPr>
          <p:nvPr/>
        </p:nvSpPr>
        <p:spPr bwMode="auto">
          <a:xfrm>
            <a:off x="3432145" y="3427413"/>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85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15. lively tone</a:t>
            </a:r>
          </a:p>
        </p:txBody>
      </p:sp>
      <p:sp>
        <p:nvSpPr>
          <p:cNvPr id="1424405" name="Rectangle 21"/>
          <p:cNvSpPr>
            <a:spLocks noChangeAspect="1"/>
          </p:cNvSpPr>
          <p:nvPr/>
        </p:nvSpPr>
        <p:spPr bwMode="auto">
          <a:xfrm>
            <a:off x="263406" y="3904044"/>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16.</a:t>
            </a:r>
            <a:r>
              <a:rPr kumimoji="0" lang="zh-CN" altLang="en-US" sz="2300" u="none" dirty="0">
                <a:solidFill>
                  <a:schemeClr val="tx1"/>
                </a:solidFill>
                <a:latin typeface="黑体" pitchFamily="49" charset="-122"/>
                <a:ea typeface="黑体" pitchFamily="49" charset="-122"/>
              </a:rPr>
              <a:t>好的听众</a:t>
            </a:r>
          </a:p>
        </p:txBody>
      </p:sp>
      <p:sp>
        <p:nvSpPr>
          <p:cNvPr id="1424406" name="Rectangle 22"/>
          <p:cNvSpPr>
            <a:spLocks noChangeAspect="1"/>
          </p:cNvSpPr>
          <p:nvPr/>
        </p:nvSpPr>
        <p:spPr bwMode="auto">
          <a:xfrm>
            <a:off x="3432145" y="3859213"/>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smtClean="0">
                <a:solidFill>
                  <a:schemeClr val="tx1"/>
                </a:solidFill>
                <a:latin typeface="Cambria Math" panose="02040503050406030204" pitchFamily="18" charset="0"/>
                <a:ea typeface="Cambria Math" panose="02040503050406030204" pitchFamily="18" charset="0"/>
              </a:rPr>
              <a:t>16</a:t>
            </a:r>
            <a:r>
              <a:rPr kumimoji="0" lang="en-US" altLang="zh-CN" sz="2400" u="none" dirty="0">
                <a:solidFill>
                  <a:schemeClr val="tx1"/>
                </a:solidFill>
                <a:latin typeface="Cambria Math" panose="02040503050406030204" pitchFamily="18" charset="0"/>
                <a:ea typeface="Cambria Math" panose="02040503050406030204" pitchFamily="18" charset="0"/>
              </a:rPr>
              <a:t>. appreciative listeners </a:t>
            </a:r>
          </a:p>
        </p:txBody>
      </p:sp>
      <p:sp>
        <p:nvSpPr>
          <p:cNvPr id="1424407" name="Rectangle 23"/>
          <p:cNvSpPr>
            <a:spLocks noChangeAspect="1"/>
          </p:cNvSpPr>
          <p:nvPr/>
        </p:nvSpPr>
        <p:spPr bwMode="auto">
          <a:xfrm>
            <a:off x="245875" y="4397867"/>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a:solidFill>
                  <a:schemeClr val="tx1"/>
                </a:solidFill>
                <a:latin typeface="黑体" pitchFamily="49" charset="-122"/>
                <a:ea typeface="黑体" pitchFamily="49" charset="-122"/>
              </a:rPr>
              <a:t>17.</a:t>
            </a:r>
            <a:r>
              <a:rPr kumimoji="0" lang="zh-CN" altLang="en-US" sz="2300" u="none">
                <a:solidFill>
                  <a:schemeClr val="tx1"/>
                </a:solidFill>
                <a:latin typeface="黑体" pitchFamily="49" charset="-122"/>
                <a:ea typeface="黑体" pitchFamily="49" charset="-122"/>
              </a:rPr>
              <a:t>听起来像小女孩</a:t>
            </a:r>
          </a:p>
        </p:txBody>
      </p:sp>
      <p:sp>
        <p:nvSpPr>
          <p:cNvPr id="1424408" name="Rectangle 24"/>
          <p:cNvSpPr>
            <a:spLocks noChangeAspect="1"/>
          </p:cNvSpPr>
          <p:nvPr/>
        </p:nvSpPr>
        <p:spPr bwMode="auto">
          <a:xfrm>
            <a:off x="3433195" y="4365625"/>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17. sound girly</a:t>
            </a:r>
          </a:p>
        </p:txBody>
      </p:sp>
      <p:sp>
        <p:nvSpPr>
          <p:cNvPr id="1424409" name="Rectangle 25"/>
          <p:cNvSpPr>
            <a:spLocks noChangeAspect="1"/>
          </p:cNvSpPr>
          <p:nvPr/>
        </p:nvSpPr>
        <p:spPr bwMode="auto">
          <a:xfrm>
            <a:off x="231358" y="4901104"/>
            <a:ext cx="352901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18.</a:t>
            </a:r>
            <a:r>
              <a:rPr kumimoji="0" lang="zh-CN" altLang="en-US" sz="2300" u="none" dirty="0">
                <a:solidFill>
                  <a:schemeClr val="tx1"/>
                </a:solidFill>
                <a:latin typeface="黑体" pitchFamily="49" charset="-122"/>
                <a:ea typeface="黑体" pitchFamily="49" charset="-122"/>
              </a:rPr>
              <a:t>听起来女里女气</a:t>
            </a:r>
          </a:p>
        </p:txBody>
      </p:sp>
      <p:sp>
        <p:nvSpPr>
          <p:cNvPr id="1424410" name="Rectangle 26"/>
          <p:cNvSpPr>
            <a:spLocks noChangeAspect="1"/>
          </p:cNvSpPr>
          <p:nvPr/>
        </p:nvSpPr>
        <p:spPr bwMode="auto">
          <a:xfrm>
            <a:off x="3432145" y="4872430"/>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18. sound effeminate</a:t>
            </a:r>
          </a:p>
        </p:txBody>
      </p:sp>
      <p:sp>
        <p:nvSpPr>
          <p:cNvPr id="1424411" name="Rectangle 27"/>
          <p:cNvSpPr>
            <a:spLocks noChangeAspect="1"/>
          </p:cNvSpPr>
          <p:nvPr/>
        </p:nvSpPr>
        <p:spPr bwMode="auto">
          <a:xfrm>
            <a:off x="245876" y="5386880"/>
            <a:ext cx="3529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20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19.</a:t>
            </a:r>
            <a:r>
              <a:rPr kumimoji="0" lang="zh-CN" altLang="en-US" sz="2300" u="none" dirty="0">
                <a:solidFill>
                  <a:schemeClr val="tx1"/>
                </a:solidFill>
                <a:latin typeface="黑体" pitchFamily="49" charset="-122"/>
                <a:ea typeface="黑体" pitchFamily="49" charset="-122"/>
              </a:rPr>
              <a:t>特别有趣的闲话</a:t>
            </a:r>
          </a:p>
        </p:txBody>
      </p:sp>
      <p:sp>
        <p:nvSpPr>
          <p:cNvPr id="1424412" name="Rectangle 28"/>
          <p:cNvSpPr>
            <a:spLocks noChangeAspect="1"/>
          </p:cNvSpPr>
          <p:nvPr/>
        </p:nvSpPr>
        <p:spPr bwMode="auto">
          <a:xfrm>
            <a:off x="3432145" y="5422599"/>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19. a particularly juicy bit of gossip</a:t>
            </a:r>
          </a:p>
        </p:txBody>
      </p:sp>
      <p:sp>
        <p:nvSpPr>
          <p:cNvPr id="1424413" name="Rectangle 29"/>
          <p:cNvSpPr>
            <a:spLocks noChangeAspect="1"/>
          </p:cNvSpPr>
          <p:nvPr/>
        </p:nvSpPr>
        <p:spPr bwMode="auto">
          <a:xfrm>
            <a:off x="281699" y="5959912"/>
            <a:ext cx="25209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9263" indent="-449263"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20000"/>
              </a:spcBef>
              <a:buFont typeface="Arial" pitchFamily="34" charset="0"/>
              <a:buNone/>
            </a:pPr>
            <a:r>
              <a:rPr kumimoji="0" lang="en-US" altLang="zh-CN" sz="2300" u="none" dirty="0">
                <a:solidFill>
                  <a:schemeClr val="tx1"/>
                </a:solidFill>
                <a:latin typeface="黑体" pitchFamily="49" charset="-122"/>
                <a:ea typeface="黑体" pitchFamily="49" charset="-122"/>
              </a:rPr>
              <a:t>20.</a:t>
            </a:r>
            <a:r>
              <a:rPr kumimoji="0" lang="zh-CN" altLang="en-US" sz="2300" u="none" dirty="0">
                <a:solidFill>
                  <a:schemeClr val="tx1"/>
                </a:solidFill>
                <a:latin typeface="黑体" pitchFamily="49" charset="-122"/>
                <a:ea typeface="黑体" pitchFamily="49" charset="-122"/>
              </a:rPr>
              <a:t>表达诧异</a:t>
            </a:r>
          </a:p>
        </p:txBody>
      </p:sp>
      <p:sp>
        <p:nvSpPr>
          <p:cNvPr id="1424414" name="Rectangle 30"/>
          <p:cNvSpPr>
            <a:spLocks noChangeAspect="1"/>
          </p:cNvSpPr>
          <p:nvPr/>
        </p:nvSpPr>
        <p:spPr bwMode="auto">
          <a:xfrm>
            <a:off x="3457903" y="5949314"/>
            <a:ext cx="5626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buClr>
                <a:schemeClr val="accent2"/>
              </a:buClr>
              <a:buFont typeface="Arial" pitchFamily="34" charset="0"/>
              <a:buNone/>
            </a:pPr>
            <a:r>
              <a:rPr kumimoji="0" lang="en-US" altLang="zh-CN" sz="2400" u="none" dirty="0">
                <a:solidFill>
                  <a:schemeClr val="tx1"/>
                </a:solidFill>
                <a:latin typeface="Cambria Math" panose="02040503050406030204" pitchFamily="18" charset="0"/>
                <a:ea typeface="Cambria Math" panose="02040503050406030204" pitchFamily="18" charset="0"/>
              </a:rPr>
              <a:t>20. convey one’s surprise </a:t>
            </a:r>
          </a:p>
        </p:txBody>
      </p:sp>
      <p:pic>
        <p:nvPicPr>
          <p:cNvPr id="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Useful Expressions</a:t>
            </a:r>
          </a:p>
        </p:txBody>
      </p:sp>
    </p:spTree>
    <p:extLst>
      <p:ext uri="{BB962C8B-B14F-4D97-AF65-F5344CB8AC3E}">
        <p14:creationId xmlns:p14="http://schemas.microsoft.com/office/powerpoint/2010/main" val="1462506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24390"/>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43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1424391">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4390"/>
                  </p:tgtEl>
                </p:cond>
              </p:nextCondLst>
            </p:seq>
            <p:seq concurrent="1" nextAc="seek">
              <p:cTn id="11" restart="whenNotActive" fill="hold" evtFilter="cancelBubble" nodeType="interactiveSeq">
                <p:stCondLst>
                  <p:cond evt="onClick" delay="0">
                    <p:tgtEl>
                      <p:spTgt spid="1424397"/>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424398">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424398">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4397"/>
                  </p:tgtEl>
                </p:cond>
              </p:nextCondLst>
            </p:seq>
            <p:seq concurrent="1" nextAc="seek">
              <p:cTn id="20" restart="whenNotActive" fill="hold" evtFilter="cancelBubble" nodeType="interactiveSeq">
                <p:stCondLst>
                  <p:cond evt="onClick" delay="0">
                    <p:tgtEl>
                      <p:spTgt spid="1424399"/>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24400">
                                            <p:txEl>
                                              <p:pRg st="0" end="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1424400">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4399"/>
                  </p:tgtEl>
                </p:cond>
              </p:nextCondLst>
            </p:seq>
            <p:seq concurrent="1" nextAc="seek">
              <p:cTn id="29" restart="whenNotActive" fill="hold" evtFilter="cancelBubble" nodeType="interactiveSeq">
                <p:stCondLst>
                  <p:cond evt="onClick" delay="0">
                    <p:tgtEl>
                      <p:spTgt spid="1424401"/>
                    </p:tgtEl>
                  </p:cond>
                </p:stCondLst>
                <p:endSync evt="end" delay="0">
                  <p:rtn val="all"/>
                </p:endSync>
                <p:childTnLst>
                  <p:par>
                    <p:cTn id="30" fill="hold" nodeType="clickPar">
                      <p:stCondLst>
                        <p:cond delay="0"/>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424402">
                                            <p:txEl>
                                              <p:pRg st="0" end="0"/>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1424402">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4401"/>
                  </p:tgtEl>
                </p:cond>
              </p:nextCondLst>
            </p:seq>
            <p:seq concurrent="1" nextAc="seek">
              <p:cTn id="38" restart="whenNotActive" fill="hold" evtFilter="cancelBubble" nodeType="interactiveSeq">
                <p:stCondLst>
                  <p:cond evt="onClick" delay="0">
                    <p:tgtEl>
                      <p:spTgt spid="1424403"/>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424404">
                                            <p:txEl>
                                              <p:pRg st="0" end="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1424404">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4403"/>
                  </p:tgtEl>
                </p:cond>
              </p:nextCondLst>
            </p:seq>
            <p:seq concurrent="1" nextAc="seek">
              <p:cTn id="47" restart="whenNotActive" fill="hold" evtFilter="cancelBubble" nodeType="interactiveSeq">
                <p:stCondLst>
                  <p:cond evt="onClick" delay="0">
                    <p:tgtEl>
                      <p:spTgt spid="1424405"/>
                    </p:tgtEl>
                  </p:cond>
                </p:stCondLst>
                <p:endSync evt="end" delay="0">
                  <p:rtn val="all"/>
                </p:endSync>
                <p:childTnLst>
                  <p:par>
                    <p:cTn id="48" fill="hold" nodeType="clickPar">
                      <p:stCondLst>
                        <p:cond delay="0"/>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1424406">
                                            <p:txEl>
                                              <p:pRg st="0" end="0"/>
                                            </p:txEl>
                                          </p:spTgt>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nodeType="clickEffect">
                                  <p:stCondLst>
                                    <p:cond delay="0"/>
                                  </p:stCondLst>
                                  <p:childTnLst>
                                    <p:set>
                                      <p:cBhvr>
                                        <p:cTn id="55" dur="1" fill="hold">
                                          <p:stCondLst>
                                            <p:cond delay="0"/>
                                          </p:stCondLst>
                                        </p:cTn>
                                        <p:tgtEl>
                                          <p:spTgt spid="1424406">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4405"/>
                  </p:tgtEl>
                </p:cond>
              </p:nextCondLst>
            </p:seq>
            <p:seq concurrent="1" nextAc="seek">
              <p:cTn id="56" restart="whenNotActive" fill="hold" evtFilter="cancelBubble" nodeType="interactiveSeq">
                <p:stCondLst>
                  <p:cond evt="onClick" delay="0">
                    <p:tgtEl>
                      <p:spTgt spid="1424407"/>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1424408">
                                            <p:txEl>
                                              <p:pRg st="0" end="0"/>
                                            </p:txEl>
                                          </p:spTgt>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nodeType="clickEffect">
                                  <p:stCondLst>
                                    <p:cond delay="0"/>
                                  </p:stCondLst>
                                  <p:childTnLst>
                                    <p:set>
                                      <p:cBhvr>
                                        <p:cTn id="64" dur="1" fill="hold">
                                          <p:stCondLst>
                                            <p:cond delay="0"/>
                                          </p:stCondLst>
                                        </p:cTn>
                                        <p:tgtEl>
                                          <p:spTgt spid="1424408">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4407"/>
                  </p:tgtEl>
                </p:cond>
              </p:nextCondLst>
            </p:seq>
            <p:seq concurrent="1" nextAc="seek">
              <p:cTn id="65" restart="whenNotActive" fill="hold" evtFilter="cancelBubble" nodeType="interactiveSeq">
                <p:stCondLst>
                  <p:cond evt="onClick" delay="0">
                    <p:tgtEl>
                      <p:spTgt spid="1424409"/>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1" presetClass="entr" presetSubtype="0" fill="hold" nodeType="clickEffect">
                                  <p:stCondLst>
                                    <p:cond delay="0"/>
                                  </p:stCondLst>
                                  <p:childTnLst>
                                    <p:set>
                                      <p:cBhvr>
                                        <p:cTn id="69" dur="1" fill="hold">
                                          <p:stCondLst>
                                            <p:cond delay="0"/>
                                          </p:stCondLst>
                                        </p:cTn>
                                        <p:tgtEl>
                                          <p:spTgt spid="1424410">
                                            <p:txEl>
                                              <p:pRg st="0" end="0"/>
                                            </p:txEl>
                                          </p:spTgt>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xit" presetSubtype="0" fill="hold" nodeType="clickEffect">
                                  <p:stCondLst>
                                    <p:cond delay="0"/>
                                  </p:stCondLst>
                                  <p:childTnLst>
                                    <p:set>
                                      <p:cBhvr>
                                        <p:cTn id="73" dur="1" fill="hold">
                                          <p:stCondLst>
                                            <p:cond delay="0"/>
                                          </p:stCondLst>
                                        </p:cTn>
                                        <p:tgtEl>
                                          <p:spTgt spid="1424410">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4409"/>
                  </p:tgtEl>
                </p:cond>
              </p:nextCondLst>
            </p:seq>
            <p:seq concurrent="1" nextAc="seek">
              <p:cTn id="74" restart="whenNotActive" fill="hold" evtFilter="cancelBubble" nodeType="interactiveSeq">
                <p:stCondLst>
                  <p:cond evt="onClick" delay="0">
                    <p:tgtEl>
                      <p:spTgt spid="1424411"/>
                    </p:tgtEl>
                  </p:cond>
                </p:stCondLst>
                <p:endSync evt="end" delay="0">
                  <p:rtn val="all"/>
                </p:endSync>
                <p:childTnLst>
                  <p:par>
                    <p:cTn id="75" fill="hold" nodeType="clickPar">
                      <p:stCondLst>
                        <p:cond delay="0"/>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1424412">
                                            <p:txEl>
                                              <p:pRg st="0" end="0"/>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1424412">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4411"/>
                  </p:tgtEl>
                </p:cond>
              </p:nextCondLst>
            </p:seq>
            <p:seq concurrent="1" nextAc="seek">
              <p:cTn id="83" restart="whenNotActive" fill="hold" evtFilter="cancelBubble" nodeType="interactiveSeq">
                <p:stCondLst>
                  <p:cond evt="onClick" delay="0">
                    <p:tgtEl>
                      <p:spTgt spid="1424413"/>
                    </p:tgtEl>
                  </p:cond>
                </p:stCondLst>
                <p:endSync evt="end" delay="0">
                  <p:rtn val="all"/>
                </p:endSync>
                <p:childTnLst>
                  <p:par>
                    <p:cTn id="84" fill="hold" nodeType="clickPar">
                      <p:stCondLst>
                        <p:cond delay="0"/>
                      </p:stCondLst>
                      <p:childTnLst>
                        <p:par>
                          <p:cTn id="85" fill="hold" nodeType="withGroup">
                            <p:stCondLst>
                              <p:cond delay="0"/>
                            </p:stCondLst>
                            <p:childTnLst>
                              <p:par>
                                <p:cTn id="86" presetID="1" presetClass="entr" presetSubtype="0" fill="hold" nodeType="clickEffect">
                                  <p:stCondLst>
                                    <p:cond delay="0"/>
                                  </p:stCondLst>
                                  <p:childTnLst>
                                    <p:set>
                                      <p:cBhvr>
                                        <p:cTn id="87" dur="1" fill="hold">
                                          <p:stCondLst>
                                            <p:cond delay="0"/>
                                          </p:stCondLst>
                                        </p:cTn>
                                        <p:tgtEl>
                                          <p:spTgt spid="1424414">
                                            <p:txEl>
                                              <p:pRg st="0" end="0"/>
                                            </p:txEl>
                                          </p:spTgt>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xit" presetSubtype="0" fill="hold" nodeType="clickEffect">
                                  <p:stCondLst>
                                    <p:cond delay="0"/>
                                  </p:stCondLst>
                                  <p:childTnLst>
                                    <p:set>
                                      <p:cBhvr>
                                        <p:cTn id="91" dur="1" fill="hold">
                                          <p:stCondLst>
                                            <p:cond delay="0"/>
                                          </p:stCondLst>
                                        </p:cTn>
                                        <p:tgtEl>
                                          <p:spTgt spid="1424414">
                                            <p:txEl>
                                              <p:pRg st="0" end="0"/>
                                            </p:txEl>
                                          </p:spTgt>
                                        </p:tgtEl>
                                        <p:attrNameLst>
                                          <p:attrName>style.visibility</p:attrName>
                                        </p:attrNameLst>
                                      </p:cBhvr>
                                      <p:to>
                                        <p:strVal val="hidden"/>
                                      </p:to>
                                    </p:set>
                                  </p:childTnLst>
                                </p:cTn>
                              </p:par>
                            </p:childTnLst>
                          </p:cTn>
                        </p:par>
                      </p:childTnLst>
                    </p:cTn>
                  </p:par>
                </p:childTnLst>
              </p:cTn>
              <p:nextCondLst>
                <p:cond evt="onClick" delay="0">
                  <p:tgtEl>
                    <p:spTgt spid="142441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表格占位符 2"/>
          <p:cNvSpPr>
            <a:spLocks noGrp="1"/>
          </p:cNvSpPr>
          <p:nvPr>
            <p:ph type="tbl" idx="1"/>
          </p:nvPr>
        </p:nvSpPr>
        <p:spPr/>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70" y="1556792"/>
            <a:ext cx="8105886" cy="5616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Discussion</a:t>
            </a:r>
          </a:p>
        </p:txBody>
      </p:sp>
    </p:spTree>
    <p:extLst>
      <p:ext uri="{BB962C8B-B14F-4D97-AF65-F5344CB8AC3E}">
        <p14:creationId xmlns:p14="http://schemas.microsoft.com/office/powerpoint/2010/main" val="1695738323"/>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61" name="Rectangle 5"/>
          <p:cNvSpPr>
            <a:spLocks noGrp="1"/>
          </p:cNvSpPr>
          <p:nvPr>
            <p:ph type="body" sz="half" idx="1"/>
          </p:nvPr>
        </p:nvSpPr>
        <p:spPr>
          <a:xfrm>
            <a:off x="288132" y="1726407"/>
            <a:ext cx="2339975" cy="576263"/>
          </a:xfrm>
        </p:spPr>
        <p:txBody>
          <a:bodyPr>
            <a:noAutofit/>
          </a:bodyPr>
          <a:lstStyle/>
          <a:p>
            <a:pPr eaLnBrk="1" hangingPunct="1">
              <a:buFont typeface="Wingdings" panose="05000000000000000000" pitchFamily="2" charset="2"/>
              <a:buChar char="u"/>
              <a:tabLst>
                <a:tab pos="88900" algn="l"/>
                <a:tab pos="354013" algn="l"/>
              </a:tabLst>
            </a:pPr>
            <a:r>
              <a:rPr kumimoji="1" lang="en-US" altLang="zh-CN" sz="3200" b="1" dirty="0" smtClean="0"/>
              <a:t> attitude</a:t>
            </a:r>
          </a:p>
        </p:txBody>
      </p:sp>
      <p:grpSp>
        <p:nvGrpSpPr>
          <p:cNvPr id="4" name="Group 41"/>
          <p:cNvGrpSpPr>
            <a:grpSpLocks/>
          </p:cNvGrpSpPr>
          <p:nvPr/>
        </p:nvGrpSpPr>
        <p:grpSpPr bwMode="auto">
          <a:xfrm>
            <a:off x="2428057" y="1772816"/>
            <a:ext cx="6572250" cy="576262"/>
            <a:chOff x="1338" y="981"/>
            <a:chExt cx="4140" cy="363"/>
          </a:xfrm>
        </p:grpSpPr>
        <p:sp>
          <p:nvSpPr>
            <p:cNvPr id="45076" name="Rectangle 29"/>
            <p:cNvSpPr>
              <a:spLocks noChangeArrowheads="1"/>
            </p:cNvSpPr>
            <p:nvPr/>
          </p:nvSpPr>
          <p:spPr bwMode="auto">
            <a:xfrm>
              <a:off x="1973" y="981"/>
              <a:ext cx="35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en-US" sz="2400" b="1" u="none" dirty="0">
                  <a:solidFill>
                    <a:schemeClr val="tx1"/>
                  </a:solidFill>
                  <a:latin typeface="Century Gothic" pitchFamily="34" charset="0"/>
                </a:rPr>
                <a:t>gossip is an interesting thing to study</a:t>
              </a:r>
              <a:r>
                <a:rPr lang="en-US" altLang="zh-CN" sz="2400" b="1" u="none" dirty="0">
                  <a:solidFill>
                    <a:schemeClr val="tx1"/>
                  </a:solidFill>
                  <a:latin typeface="Century Gothic" pitchFamily="34" charset="0"/>
                </a:rPr>
                <a:t>.</a:t>
              </a:r>
              <a:endParaRPr lang="zh-CN" altLang="en-US" sz="2400" b="1" u="none" dirty="0">
                <a:solidFill>
                  <a:schemeClr val="tx1"/>
                </a:solidFill>
                <a:latin typeface="Century Gothic" pitchFamily="34" charset="0"/>
              </a:endParaRPr>
            </a:p>
          </p:txBody>
        </p:sp>
        <p:sp>
          <p:nvSpPr>
            <p:cNvPr id="45077" name="AutoShape 30"/>
            <p:cNvSpPr>
              <a:spLocks noChangeArrowheads="1"/>
            </p:cNvSpPr>
            <p:nvPr/>
          </p:nvSpPr>
          <p:spPr bwMode="auto">
            <a:xfrm>
              <a:off x="1338" y="981"/>
              <a:ext cx="609" cy="363"/>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9 w 21600"/>
                <a:gd name="T13" fmla="*/ 5415 h 21600"/>
                <a:gd name="T14" fmla="*/ 18904 w 21600"/>
                <a:gd name="T15" fmla="*/ 1618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FFFF66"/>
                </a:gs>
                <a:gs pos="100000">
                  <a:srgbClr val="99CC00"/>
                </a:gs>
              </a:gsLst>
              <a:path path="rect">
                <a:fillToRect l="50000" t="50000" r="50000" b="50000"/>
              </a:path>
            </a:gradFill>
            <a:ln w="9525" algn="ctr">
              <a:solidFill>
                <a:schemeClr val="tx1"/>
              </a:solidFill>
              <a:miter lim="800000"/>
              <a:headEnd/>
              <a:tailEnd/>
            </a:ln>
          </p:spPr>
          <p:txBody>
            <a:bodyPr anchor="ctr">
              <a:spAutoFit/>
            </a:bodyPr>
            <a:lstStyle/>
            <a:p>
              <a:endParaRPr lang="zh-CN" altLang="en-US"/>
            </a:p>
          </p:txBody>
        </p:sp>
      </p:grpSp>
      <p:grpSp>
        <p:nvGrpSpPr>
          <p:cNvPr id="5" name="Group 40"/>
          <p:cNvGrpSpPr>
            <a:grpSpLocks/>
          </p:cNvGrpSpPr>
          <p:nvPr/>
        </p:nvGrpSpPr>
        <p:grpSpPr bwMode="auto">
          <a:xfrm>
            <a:off x="1763688" y="2276872"/>
            <a:ext cx="4464050" cy="2825750"/>
            <a:chOff x="1338" y="1253"/>
            <a:chExt cx="2812" cy="1780"/>
          </a:xfrm>
        </p:grpSpPr>
        <p:sp>
          <p:nvSpPr>
            <p:cNvPr id="45073" name="Rectangle 26"/>
            <p:cNvSpPr>
              <a:spLocks noChangeArrowheads="1"/>
            </p:cNvSpPr>
            <p:nvPr/>
          </p:nvSpPr>
          <p:spPr bwMode="auto">
            <a:xfrm>
              <a:off x="2381" y="1979"/>
              <a:ext cx="176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b="1" u="none" dirty="0">
                  <a:solidFill>
                    <a:schemeClr val="tx1"/>
                  </a:solidFill>
                  <a:latin typeface="Century Gothic" pitchFamily="34" charset="0"/>
                </a:rPr>
                <a:t>more likely that a woman would do </a:t>
              </a:r>
              <a:endParaRPr lang="zh-CN" altLang="en-US" sz="2400" b="1" u="none" dirty="0">
                <a:solidFill>
                  <a:schemeClr val="tx1"/>
                </a:solidFill>
                <a:latin typeface="Century Gothic" pitchFamily="34" charset="0"/>
              </a:endParaRPr>
            </a:p>
          </p:txBody>
        </p:sp>
        <p:pic>
          <p:nvPicPr>
            <p:cNvPr id="45074" name="Picture 34" descr="female-wri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 y="1797"/>
              <a:ext cx="952" cy="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5" name="AutoShape 35"/>
            <p:cNvSpPr>
              <a:spLocks noChangeArrowheads="1"/>
            </p:cNvSpPr>
            <p:nvPr/>
          </p:nvSpPr>
          <p:spPr bwMode="auto">
            <a:xfrm rot="582236">
              <a:off x="3696" y="1253"/>
              <a:ext cx="261" cy="680"/>
            </a:xfrm>
            <a:prstGeom prst="curvedLeftArrow">
              <a:avLst>
                <a:gd name="adj1" fmla="val 33556"/>
                <a:gd name="adj2" fmla="val 85663"/>
                <a:gd name="adj3" fmla="val 33333"/>
              </a:avLst>
            </a:prstGeom>
            <a:gradFill rotWithShape="0">
              <a:gsLst>
                <a:gs pos="0">
                  <a:srgbClr val="FFFF66"/>
                </a:gs>
                <a:gs pos="100000">
                  <a:srgbClr val="99CC00"/>
                </a:gs>
              </a:gsLst>
              <a:path path="rect">
                <a:fillToRect l="50000" t="50000" r="50000" b="50000"/>
              </a:path>
            </a:gradFill>
            <a:ln w="9525">
              <a:solidFill>
                <a:schemeClr val="tx1"/>
              </a:solidFill>
              <a:miter lim="800000"/>
              <a:headEnd/>
              <a:tailEnd/>
            </a:ln>
          </p:spPr>
          <p:txBody>
            <a:bodyPr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endParaRPr lang="zh-CN" altLang="en-US"/>
            </a:p>
          </p:txBody>
        </p:sp>
      </p:grpSp>
      <p:grpSp>
        <p:nvGrpSpPr>
          <p:cNvPr id="7" name="Group 39"/>
          <p:cNvGrpSpPr>
            <a:grpSpLocks/>
          </p:cNvGrpSpPr>
          <p:nvPr/>
        </p:nvGrpSpPr>
        <p:grpSpPr bwMode="auto">
          <a:xfrm>
            <a:off x="3635375" y="4437062"/>
            <a:ext cx="4032250" cy="1838324"/>
            <a:chOff x="2290" y="2795"/>
            <a:chExt cx="2540" cy="1158"/>
          </a:xfrm>
        </p:grpSpPr>
        <p:sp>
          <p:nvSpPr>
            <p:cNvPr id="45070" name="Rectangle 27"/>
            <p:cNvSpPr>
              <a:spLocks noChangeArrowheads="1"/>
            </p:cNvSpPr>
            <p:nvPr/>
          </p:nvSpPr>
          <p:spPr bwMode="auto">
            <a:xfrm>
              <a:off x="3061" y="3430"/>
              <a:ext cx="176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b="1" u="none" dirty="0">
                  <a:solidFill>
                    <a:schemeClr val="tx1"/>
                  </a:solidFill>
                  <a:latin typeface="Century Gothic" pitchFamily="34" charset="0"/>
                </a:rPr>
                <a:t>popular ideas about gossip </a:t>
              </a:r>
              <a:endParaRPr lang="zh-CN" altLang="en-US" sz="2400" b="1" u="none" dirty="0">
                <a:solidFill>
                  <a:schemeClr val="tx1"/>
                </a:solidFill>
                <a:latin typeface="Century Gothic" pitchFamily="34" charset="0"/>
              </a:endParaRPr>
            </a:p>
          </p:txBody>
        </p:sp>
        <p:sp>
          <p:nvSpPr>
            <p:cNvPr id="45071" name="AutoShape 36"/>
            <p:cNvSpPr>
              <a:spLocks noChangeArrowheads="1"/>
            </p:cNvSpPr>
            <p:nvPr/>
          </p:nvSpPr>
          <p:spPr bwMode="auto">
            <a:xfrm>
              <a:off x="2290" y="2795"/>
              <a:ext cx="1044" cy="545"/>
            </a:xfrm>
            <a:prstGeom prst="lightningBolt">
              <a:avLst/>
            </a:prstGeom>
            <a:gradFill rotWithShape="0">
              <a:gsLst>
                <a:gs pos="0">
                  <a:srgbClr val="FFFF66"/>
                </a:gs>
                <a:gs pos="100000">
                  <a:srgbClr val="99CC00"/>
                </a:gs>
              </a:gsLst>
              <a:path path="rect">
                <a:fillToRect l="50000" t="50000" r="50000" b="50000"/>
              </a:path>
            </a:gradFill>
            <a:ln w="9525" algn="ctr">
              <a:solidFill>
                <a:schemeClr val="tx1"/>
              </a:solidFill>
              <a:miter lim="800000"/>
              <a:headEnd/>
              <a:tailEnd/>
            </a:ln>
          </p:spPr>
          <p:txBody>
            <a:bodyPr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endParaRPr lang="zh-CN" altLang="en-US"/>
            </a:p>
          </p:txBody>
        </p:sp>
        <p:sp>
          <p:nvSpPr>
            <p:cNvPr id="45072" name="Rectangle 38"/>
            <p:cNvSpPr>
              <a:spLocks noChangeArrowheads="1"/>
            </p:cNvSpPr>
            <p:nvPr/>
          </p:nvSpPr>
          <p:spPr bwMode="auto">
            <a:xfrm rot="1710933">
              <a:off x="2319" y="2930"/>
              <a:ext cx="11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b="1" u="none" dirty="0">
                  <a:solidFill>
                    <a:schemeClr val="tx1"/>
                  </a:solidFill>
                  <a:latin typeface="Century Gothic" pitchFamily="34" charset="0"/>
                </a:rPr>
                <a:t>because of</a:t>
              </a:r>
              <a:endParaRPr lang="zh-CN" altLang="en-US" sz="2400" b="1" u="none" dirty="0">
                <a:solidFill>
                  <a:schemeClr val="tx1"/>
                </a:solidFill>
                <a:latin typeface="Century Gothic" pitchFamily="34" charset="0"/>
              </a:endParaRPr>
            </a:p>
          </p:txBody>
        </p:sp>
      </p:grpSp>
      <p:pic>
        <p:nvPicPr>
          <p:cNvPr id="2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483" y="188640"/>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标题 1"/>
          <p:cNvSpPr txBox="1">
            <a:spLocks/>
          </p:cNvSpPr>
          <p:nvPr/>
        </p:nvSpPr>
        <p:spPr>
          <a:xfrm>
            <a:off x="539552" y="22140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Lead-in </a:t>
            </a:r>
            <a:endParaRPr lang="zh-CN" altLang="en-US" sz="5400" b="1" dirty="0">
              <a:solidFill>
                <a:schemeClr val="bg1"/>
              </a:solidFill>
            </a:endParaRPr>
          </a:p>
        </p:txBody>
      </p:sp>
    </p:spTree>
    <p:extLst>
      <p:ext uri="{BB962C8B-B14F-4D97-AF65-F5344CB8AC3E}">
        <p14:creationId xmlns:p14="http://schemas.microsoft.com/office/powerpoint/2010/main" val="3171489983"/>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表格占位符 2"/>
          <p:cNvSpPr>
            <a:spLocks noGrp="1"/>
          </p:cNvSpPr>
          <p:nvPr>
            <p:ph type="tbl" idx="1"/>
          </p:nvPr>
        </p:nvSpPr>
        <p:spPr/>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24" y="1700808"/>
            <a:ext cx="4207482"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491" y="1862894"/>
            <a:ext cx="4207482" cy="4806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Discussion</a:t>
            </a:r>
          </a:p>
        </p:txBody>
      </p:sp>
    </p:spTree>
    <p:extLst>
      <p:ext uri="{BB962C8B-B14F-4D97-AF65-F5344CB8AC3E}">
        <p14:creationId xmlns:p14="http://schemas.microsoft.com/office/powerpoint/2010/main" val="2711456468"/>
      </p:ext>
    </p:extLst>
  </p:cSld>
  <p:clrMapOvr>
    <a:masterClrMapping/>
  </p:clrMapOvr>
  <p:transition>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62" y="1988840"/>
            <a:ext cx="7992888" cy="4562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Discussion</a:t>
            </a:r>
          </a:p>
        </p:txBody>
      </p:sp>
    </p:spTree>
    <p:extLst>
      <p:ext uri="{BB962C8B-B14F-4D97-AF65-F5344CB8AC3E}">
        <p14:creationId xmlns:p14="http://schemas.microsoft.com/office/powerpoint/2010/main" val="3360929238"/>
      </p:ext>
    </p:extLst>
  </p:cSld>
  <p:clrMapOvr>
    <a:masterClrMapping/>
  </p:clrMapOvr>
  <p:transition>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表格占位符 2"/>
          <p:cNvSpPr>
            <a:spLocks noGrp="1"/>
          </p:cNvSpPr>
          <p:nvPr>
            <p:ph type="tbl" idx="1"/>
          </p:nvPr>
        </p:nvSpPr>
        <p:spPr/>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7848872" cy="5201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Discussion</a:t>
            </a:r>
          </a:p>
        </p:txBody>
      </p:sp>
    </p:spTree>
    <p:extLst>
      <p:ext uri="{BB962C8B-B14F-4D97-AF65-F5344CB8AC3E}">
        <p14:creationId xmlns:p14="http://schemas.microsoft.com/office/powerpoint/2010/main" val="3771055306"/>
      </p:ext>
    </p:extLst>
  </p:cSld>
  <p:clrMapOvr>
    <a:masterClrMapping/>
  </p:clrMapOvr>
  <p:transition>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表格占位符 2"/>
          <p:cNvSpPr>
            <a:spLocks noGrp="1"/>
          </p:cNvSpPr>
          <p:nvPr>
            <p:ph type="tbl" idx="1"/>
          </p:nvPr>
        </p:nvSpPr>
        <p:spPr/>
      </p:sp>
      <p:pic>
        <p:nvPicPr>
          <p:cNvPr id="8196" name="Picture 4" descr="Differences Between Genders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8208912" cy="48627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Discussion</a:t>
            </a:r>
          </a:p>
        </p:txBody>
      </p:sp>
    </p:spTree>
    <p:extLst>
      <p:ext uri="{BB962C8B-B14F-4D97-AF65-F5344CB8AC3E}">
        <p14:creationId xmlns:p14="http://schemas.microsoft.com/office/powerpoint/2010/main" val="1426258144"/>
      </p:ext>
    </p:extLst>
  </p:cSld>
  <p:clrMapOvr>
    <a:masterClrMapping/>
  </p:clrMapOvr>
  <p:transition>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表格占位符 2"/>
          <p:cNvSpPr>
            <a:spLocks noGrp="1"/>
          </p:cNvSpPr>
          <p:nvPr>
            <p:ph type="tbl" idx="1"/>
          </p:nvPr>
        </p:nvSpPr>
        <p:spPr/>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36990"/>
            <a:ext cx="8496944" cy="5117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Discussion</a:t>
            </a:r>
          </a:p>
        </p:txBody>
      </p:sp>
    </p:spTree>
    <p:extLst>
      <p:ext uri="{BB962C8B-B14F-4D97-AF65-F5344CB8AC3E}">
        <p14:creationId xmlns:p14="http://schemas.microsoft.com/office/powerpoint/2010/main" val="1580624930"/>
      </p:ext>
    </p:extLst>
  </p:cSld>
  <p:clrMapOvr>
    <a:masterClrMapping/>
  </p:clrMapOvr>
  <p:transition>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表格占位符 2"/>
          <p:cNvSpPr>
            <a:spLocks noGrp="1"/>
          </p:cNvSpPr>
          <p:nvPr>
            <p:ph type="tbl" idx="1"/>
          </p:nvPr>
        </p:nvSpPr>
        <p:spPr/>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16832"/>
            <a:ext cx="7620000" cy="4781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Discussion</a:t>
            </a:r>
          </a:p>
        </p:txBody>
      </p:sp>
    </p:spTree>
    <p:extLst>
      <p:ext uri="{BB962C8B-B14F-4D97-AF65-F5344CB8AC3E}">
        <p14:creationId xmlns:p14="http://schemas.microsoft.com/office/powerpoint/2010/main" val="3782761283"/>
      </p:ext>
    </p:extLst>
  </p:cSld>
  <p:clrMapOvr>
    <a:masterClrMapping/>
  </p:clrMapOvr>
  <p:transition>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16832"/>
            <a:ext cx="7992888" cy="436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Discussion</a:t>
            </a:r>
          </a:p>
        </p:txBody>
      </p:sp>
    </p:spTree>
    <p:extLst>
      <p:ext uri="{BB962C8B-B14F-4D97-AF65-F5344CB8AC3E}">
        <p14:creationId xmlns:p14="http://schemas.microsoft.com/office/powerpoint/2010/main" val="11367572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5" name="Rectangle 5"/>
          <p:cNvSpPr>
            <a:spLocks noGrp="1"/>
          </p:cNvSpPr>
          <p:nvPr>
            <p:ph type="title"/>
          </p:nvPr>
        </p:nvSpPr>
        <p:spPr>
          <a:xfrm>
            <a:off x="244283" y="1408956"/>
            <a:ext cx="8229600" cy="1143000"/>
          </a:xfrm>
        </p:spPr>
        <p:txBody>
          <a:bodyPr/>
          <a:lstStyle/>
          <a:p>
            <a:pPr eaLnBrk="1" hangingPunct="1"/>
            <a:r>
              <a:rPr lang="en-US" altLang="zh-CN" sz="2800" b="1" dirty="0" smtClean="0">
                <a:solidFill>
                  <a:srgbClr val="C00000"/>
                </a:solidFill>
              </a:rPr>
              <a:t>Psychological distinctions</a:t>
            </a:r>
          </a:p>
        </p:txBody>
      </p:sp>
      <p:sp>
        <p:nvSpPr>
          <p:cNvPr id="15368" name="Rectangle 14"/>
          <p:cNvSpPr>
            <a:spLocks noChangeArrowheads="1"/>
          </p:cNvSpPr>
          <p:nvPr/>
        </p:nvSpPr>
        <p:spPr bwMode="auto">
          <a:xfrm>
            <a:off x="478334" y="2448019"/>
            <a:ext cx="83518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105000"/>
              </a:lnSpc>
              <a:spcBef>
                <a:spcPct val="10000"/>
              </a:spcBef>
            </a:pPr>
            <a:r>
              <a:rPr lang="en-US" altLang="zh-CN" sz="2400" b="1" u="none" dirty="0">
                <a:solidFill>
                  <a:schemeClr val="tx1"/>
                </a:solidFill>
                <a:latin typeface="Century Gothic" pitchFamily="34" charset="0"/>
              </a:rPr>
              <a:t>Listen to a recording about psychological distinctions between men and women and complete the table. </a:t>
            </a:r>
          </a:p>
        </p:txBody>
      </p:sp>
      <p:pic>
        <p:nvPicPr>
          <p:cNvPr id="15369"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23587">
            <a:off x="5150560" y="3442723"/>
            <a:ext cx="3240088"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Listening</a:t>
            </a:r>
          </a:p>
        </p:txBody>
      </p:sp>
    </p:spTree>
    <p:extLst>
      <p:ext uri="{BB962C8B-B14F-4D97-AF65-F5344CB8AC3E}">
        <p14:creationId xmlns:p14="http://schemas.microsoft.com/office/powerpoint/2010/main" val="2328589874"/>
      </p:ext>
    </p:extLst>
  </p:cSld>
  <p:clrMapOvr>
    <a:masterClrMapping/>
  </p:clrMapOvr>
  <p:transition>
    <p:split orient="vert" dir="in"/>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9" name="Rectangle 5"/>
          <p:cNvSpPr>
            <a:spLocks noGrp="1"/>
          </p:cNvSpPr>
          <p:nvPr>
            <p:ph type="title"/>
          </p:nvPr>
        </p:nvSpPr>
        <p:spPr>
          <a:xfrm>
            <a:off x="-1477962" y="2228056"/>
            <a:ext cx="8229600" cy="1143000"/>
          </a:xfrm>
        </p:spPr>
        <p:txBody>
          <a:bodyPr/>
          <a:lstStyle/>
          <a:p>
            <a:pPr eaLnBrk="1" hangingPunct="1"/>
            <a:r>
              <a:rPr lang="en-US" altLang="zh-CN" sz="2800" dirty="0" smtClean="0"/>
              <a:t>Psychological distinctions</a:t>
            </a:r>
          </a:p>
        </p:txBody>
      </p:sp>
      <p:graphicFrame>
        <p:nvGraphicFramePr>
          <p:cNvPr id="1255619" name="Group 195"/>
          <p:cNvGraphicFramePr>
            <a:graphicFrameLocks noGrp="1"/>
          </p:cNvGraphicFramePr>
          <p:nvPr/>
        </p:nvGraphicFramePr>
        <p:xfrm>
          <a:off x="323850" y="1306513"/>
          <a:ext cx="8424863" cy="4859336"/>
        </p:xfrm>
        <a:graphic>
          <a:graphicData uri="http://schemas.openxmlformats.org/drawingml/2006/table">
            <a:tbl>
              <a:tblPr/>
              <a:tblGrid>
                <a:gridCol w="2663825"/>
                <a:gridCol w="2879725"/>
                <a:gridCol w="2881313"/>
              </a:tblGrid>
              <a:tr h="461550">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endParaRPr kumimoji="0" lang="en-US" altLang="zh-CN" sz="2300" b="0" i="0" u="none" strike="noStrike" cap="none" normalizeH="0" baseline="0" dirty="0" smtClean="0">
                        <a:ln>
                          <a:noFill/>
                        </a:ln>
                        <a:solidFill>
                          <a:schemeClr val="tx1"/>
                        </a:solidFill>
                        <a:effectLst/>
                        <a:latin typeface="Century Gothic" pitchFamily="34" charset="0"/>
                        <a:ea typeface="宋体" pitchFamily="2" charset="-122"/>
                      </a:endParaRPr>
                    </a:p>
                  </a:txBody>
                  <a:tcPr marT="44015" marB="44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r>
                        <a:rPr kumimoji="0" lang="en-US" altLang="zh-CN" sz="2300" b="1" i="0" u="none" strike="noStrike" cap="none" normalizeH="0" baseline="0" smtClean="0">
                          <a:ln>
                            <a:noFill/>
                          </a:ln>
                          <a:solidFill>
                            <a:schemeClr val="tx1"/>
                          </a:solidFill>
                          <a:effectLst/>
                          <a:latin typeface="Century Gothic" pitchFamily="34" charset="0"/>
                          <a:ea typeface="宋体" pitchFamily="2" charset="-122"/>
                        </a:rPr>
                        <a:t>Men</a:t>
                      </a:r>
                    </a:p>
                  </a:txBody>
                  <a:tcPr marT="44015" marB="440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r>
                        <a:rPr kumimoji="0" lang="en-US" altLang="zh-CN" sz="2300" b="1" i="0" u="none" strike="noStrike" cap="none" normalizeH="0" baseline="0" smtClean="0">
                          <a:ln>
                            <a:noFill/>
                          </a:ln>
                          <a:solidFill>
                            <a:schemeClr val="tx1"/>
                          </a:solidFill>
                          <a:effectLst/>
                          <a:latin typeface="Century Gothic" pitchFamily="34" charset="0"/>
                          <a:ea typeface="宋体" pitchFamily="2" charset="-122"/>
                        </a:rPr>
                        <a:t>Women</a:t>
                      </a:r>
                    </a:p>
                  </a:txBody>
                  <a:tcPr marT="44015" marB="44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2950">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altLang="zh-CN" sz="2100" b="1" i="0" u="none" strike="noStrike" cap="none" normalizeH="0" baseline="0" smtClean="0">
                          <a:ln>
                            <a:noFill/>
                          </a:ln>
                          <a:solidFill>
                            <a:schemeClr val="tx1"/>
                          </a:solidFill>
                          <a:effectLst/>
                          <a:latin typeface="Century Gothic" pitchFamily="34" charset="0"/>
                          <a:ea typeface="宋体" pitchFamily="2" charset="-122"/>
                        </a:rPr>
                        <a:t>1. Way of thinking</a:t>
                      </a:r>
                    </a:p>
                  </a:txBody>
                  <a:tcPr marT="44015" marB="44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 typeface="Arial" pitchFamily="34" charset="0"/>
                        <a:buNone/>
                        <a:tabLst/>
                      </a:pPr>
                      <a:r>
                        <a:rPr kumimoji="0" lang="en-US" altLang="zh-CN" sz="2300" b="0" i="0" u="none" strike="noStrike" cap="none" normalizeH="0" baseline="0" smtClean="0">
                          <a:ln>
                            <a:noFill/>
                          </a:ln>
                          <a:solidFill>
                            <a:schemeClr val="tx1"/>
                          </a:solidFill>
                          <a:effectLst/>
                          <a:latin typeface="Century Gothic" pitchFamily="34" charset="0"/>
                          <a:ea typeface="宋体" pitchFamily="2" charset="-122"/>
                        </a:rPr>
                        <a:t>think globally</a:t>
                      </a:r>
                    </a:p>
                    <a:p>
                      <a:pPr marL="0" marR="0" lvl="0" indent="0" algn="ctr" defTabSz="914400" rtl="0" eaLnBrk="1" fontAlgn="base" latinLnBrk="0" hangingPunct="1">
                        <a:lnSpc>
                          <a:spcPct val="85000"/>
                        </a:lnSpc>
                        <a:spcBef>
                          <a:spcPct val="20000"/>
                        </a:spcBef>
                        <a:spcAft>
                          <a:spcPct val="0"/>
                        </a:spcAft>
                        <a:buClrTx/>
                        <a:buSzTx/>
                        <a:buFont typeface="Arial" pitchFamily="34" charset="0"/>
                        <a:buNone/>
                        <a:tabLst/>
                      </a:pPr>
                      <a:endParaRPr kumimoji="0" lang="zh-CN" altLang="en-US" sz="900" b="0" i="0" u="none" strike="noStrike" cap="none" normalizeH="0" baseline="0" smtClean="0">
                        <a:ln>
                          <a:noFill/>
                        </a:ln>
                        <a:solidFill>
                          <a:schemeClr val="tx1"/>
                        </a:solidFill>
                        <a:effectLst/>
                        <a:latin typeface="Century Gothic" pitchFamily="34" charset="0"/>
                        <a:ea typeface="宋体" pitchFamily="2" charset="-122"/>
                      </a:endParaRPr>
                    </a:p>
                  </a:txBody>
                  <a:tcPr marL="90000" marR="90000" marT="45055" marB="450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 typeface="Arial" pitchFamily="34" charset="0"/>
                        <a:buNone/>
                        <a:tabLst/>
                      </a:pPr>
                      <a:endParaRPr kumimoji="1" lang="zh-CN" altLang="en-US" sz="2300" b="0" i="0" u="none" strike="noStrike" cap="none" normalizeH="0" baseline="0" dirty="0" smtClean="0">
                        <a:ln>
                          <a:noFill/>
                        </a:ln>
                        <a:solidFill>
                          <a:srgbClr val="990000"/>
                        </a:solidFill>
                        <a:effectLst/>
                        <a:latin typeface="Century Gothic" pitchFamily="34" charset="0"/>
                        <a:ea typeface="宋体" pitchFamily="2" charset="-122"/>
                      </a:endParaRPr>
                    </a:p>
                  </a:txBody>
                  <a:tcPr marT="44015" marB="44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4419">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altLang="zh-CN" sz="2100" b="1" i="0" u="none" strike="noStrike" cap="none" normalizeH="0" baseline="0" smtClean="0">
                          <a:ln>
                            <a:noFill/>
                          </a:ln>
                          <a:solidFill>
                            <a:schemeClr val="tx1"/>
                          </a:solidFill>
                          <a:effectLst/>
                          <a:latin typeface="Century Gothic" pitchFamily="34" charset="0"/>
                          <a:ea typeface="宋体" pitchFamily="2" charset="-122"/>
                        </a:rPr>
                        <a:t>2. Creating</a:t>
                      </a:r>
                    </a:p>
                  </a:txBody>
                  <a:tcPr marT="44015" marB="44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endParaRPr kumimoji="0" lang="zh-CN" altLang="en-US" sz="2300" b="0" i="0" u="none" strike="noStrike" cap="none" normalizeH="0" baseline="0" smtClean="0">
                        <a:ln>
                          <a:noFill/>
                        </a:ln>
                        <a:solidFill>
                          <a:schemeClr val="tx1"/>
                        </a:solidFill>
                        <a:effectLst/>
                        <a:latin typeface="Century Gothic" pitchFamily="34" charset="0"/>
                        <a:ea typeface="宋体" pitchFamily="2" charset="-122"/>
                      </a:endParaRPr>
                    </a:p>
                  </a:txBody>
                  <a:tcPr marT="44015" marB="440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20000"/>
                        </a:spcBef>
                        <a:spcAft>
                          <a:spcPct val="0"/>
                        </a:spcAft>
                        <a:buClrTx/>
                        <a:buSzTx/>
                        <a:buFont typeface="Arial" pitchFamily="34" charset="0"/>
                        <a:buNone/>
                        <a:tabLst/>
                      </a:pPr>
                      <a:r>
                        <a:rPr kumimoji="0" lang="en-US" altLang="zh-CN" sz="2300" b="0" i="0" u="none" strike="noStrike" cap="none" normalizeH="0" baseline="0" dirty="0" smtClean="0">
                          <a:ln>
                            <a:noFill/>
                          </a:ln>
                          <a:solidFill>
                            <a:schemeClr val="tx1"/>
                          </a:solidFill>
                          <a:effectLst/>
                          <a:latin typeface="Century Gothic" pitchFamily="34" charset="0"/>
                          <a:ea typeface="宋体" pitchFamily="2" charset="-122"/>
                        </a:rPr>
                        <a:t>prefer to pass on knowledge</a:t>
                      </a:r>
                      <a:endParaRPr kumimoji="0" lang="zh-CN" altLang="en-US" sz="2300" b="0" i="0" u="none" strike="noStrike" cap="none" normalizeH="0" baseline="0" dirty="0" smtClean="0">
                        <a:ln>
                          <a:noFill/>
                        </a:ln>
                        <a:solidFill>
                          <a:schemeClr val="tx1"/>
                        </a:solidFill>
                        <a:effectLst/>
                        <a:latin typeface="Century Gothic" pitchFamily="34" charset="0"/>
                        <a:ea typeface="宋体" pitchFamily="2" charset="-122"/>
                      </a:endParaRPr>
                    </a:p>
                  </a:txBody>
                  <a:tcPr marL="90000" marR="90000" marT="45055" marB="4505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1363">
                <a:tc>
                  <a:txBody>
                    <a:bodyPr/>
                    <a:lstStyle/>
                    <a:p>
                      <a:pPr marL="0" marR="0" lvl="0" indent="0" algn="l" defTabSz="914400" rtl="0" eaLnBrk="1" fontAlgn="base" latinLnBrk="0" hangingPunct="1">
                        <a:lnSpc>
                          <a:spcPct val="85000"/>
                        </a:lnSpc>
                        <a:spcBef>
                          <a:spcPct val="20000"/>
                        </a:spcBef>
                        <a:spcAft>
                          <a:spcPct val="0"/>
                        </a:spcAft>
                        <a:buClrTx/>
                        <a:buSzTx/>
                        <a:buFont typeface="Arial" pitchFamily="34" charset="0"/>
                        <a:buNone/>
                        <a:tabLst/>
                      </a:pPr>
                      <a:r>
                        <a:rPr kumimoji="0" lang="en-US" altLang="zh-CN" sz="2100" b="1" i="0" u="none" strike="noStrike" cap="none" normalizeH="0" baseline="0" smtClean="0">
                          <a:ln>
                            <a:noFill/>
                          </a:ln>
                          <a:solidFill>
                            <a:schemeClr val="tx1"/>
                          </a:solidFill>
                          <a:effectLst/>
                          <a:latin typeface="Century Gothic" pitchFamily="34" charset="0"/>
                          <a:ea typeface="宋体" pitchFamily="2" charset="-122"/>
                        </a:rPr>
                        <a:t>3. Thoughts and </a:t>
                      </a:r>
                      <a:br>
                        <a:rPr kumimoji="0" lang="en-US" altLang="zh-CN" sz="2100" b="1" i="0" u="none" strike="noStrike" cap="none" normalizeH="0" baseline="0" smtClean="0">
                          <a:ln>
                            <a:noFill/>
                          </a:ln>
                          <a:solidFill>
                            <a:schemeClr val="tx1"/>
                          </a:solidFill>
                          <a:effectLst/>
                          <a:latin typeface="Century Gothic" pitchFamily="34" charset="0"/>
                          <a:ea typeface="宋体" pitchFamily="2" charset="-122"/>
                        </a:rPr>
                      </a:br>
                      <a:r>
                        <a:rPr kumimoji="0" lang="en-US" altLang="zh-CN" sz="2100" b="1" i="0" u="none" strike="noStrike" cap="none" normalizeH="0" baseline="0" smtClean="0">
                          <a:ln>
                            <a:noFill/>
                          </a:ln>
                          <a:solidFill>
                            <a:schemeClr val="tx1"/>
                          </a:solidFill>
                          <a:effectLst/>
                          <a:latin typeface="Century Gothic" pitchFamily="34" charset="0"/>
                          <a:ea typeface="宋体" pitchFamily="2" charset="-122"/>
                        </a:rPr>
                        <a:t>    actions</a:t>
                      </a:r>
                    </a:p>
                  </a:txBody>
                  <a:tcPr marT="44015" marB="44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endParaRPr kumimoji="0" lang="zh-CN" altLang="en-US" sz="2300" b="0" i="0" u="none" strike="noStrike" cap="none" normalizeH="0" baseline="0" smtClean="0">
                        <a:ln>
                          <a:noFill/>
                        </a:ln>
                        <a:solidFill>
                          <a:schemeClr val="tx1"/>
                        </a:solidFill>
                        <a:effectLst/>
                        <a:latin typeface="Century Gothic" pitchFamily="34" charset="0"/>
                        <a:ea typeface="宋体" pitchFamily="2" charset="-122"/>
                      </a:endParaRPr>
                    </a:p>
                  </a:txBody>
                  <a:tcPr marT="44015" marB="440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endParaRPr kumimoji="0" lang="zh-CN" altLang="en-US" sz="2300" b="0" i="0" u="none" strike="noStrike" cap="none" normalizeH="0" baseline="0" smtClean="0">
                        <a:ln>
                          <a:noFill/>
                        </a:ln>
                        <a:solidFill>
                          <a:schemeClr val="tx1"/>
                        </a:solidFill>
                        <a:effectLst/>
                        <a:latin typeface="Century Gothic" pitchFamily="34" charset="0"/>
                        <a:ea typeface="宋体" pitchFamily="2" charset="-122"/>
                      </a:endParaRPr>
                    </a:p>
                  </a:txBody>
                  <a:tcPr marT="44015" marB="44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3645">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altLang="zh-CN" sz="2100" b="1" i="0" u="none" strike="noStrike" cap="none" normalizeH="0" baseline="0" smtClean="0">
                          <a:ln>
                            <a:noFill/>
                          </a:ln>
                          <a:solidFill>
                            <a:schemeClr val="tx1"/>
                          </a:solidFill>
                          <a:effectLst/>
                          <a:latin typeface="Century Gothic" pitchFamily="34" charset="0"/>
                          <a:ea typeface="宋体" pitchFamily="2" charset="-122"/>
                        </a:rPr>
                        <a:t>4. Self-appraisal</a:t>
                      </a:r>
                    </a:p>
                  </a:txBody>
                  <a:tcPr marT="44015" marB="44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r>
                        <a:rPr kumimoji="0" lang="en-US" altLang="zh-CN" sz="2300" b="0" i="0" u="none" strike="noStrike" cap="none" normalizeH="0" baseline="0" smtClean="0">
                          <a:ln>
                            <a:noFill/>
                          </a:ln>
                          <a:solidFill>
                            <a:schemeClr val="tx1"/>
                          </a:solidFill>
                          <a:effectLst/>
                          <a:latin typeface="Century Gothic" pitchFamily="34" charset="0"/>
                          <a:ea typeface="宋体" pitchFamily="2" charset="-122"/>
                        </a:rPr>
                        <a:t>higher</a:t>
                      </a:r>
                      <a:endParaRPr kumimoji="0" lang="zh-CN" altLang="en-US" sz="2300" b="0" i="0" u="none" strike="noStrike" cap="none" normalizeH="0" baseline="0" smtClean="0">
                        <a:ln>
                          <a:noFill/>
                        </a:ln>
                        <a:solidFill>
                          <a:schemeClr val="tx1"/>
                        </a:solidFill>
                        <a:effectLst/>
                        <a:latin typeface="Century Gothic" pitchFamily="34" charset="0"/>
                        <a:ea typeface="宋体" pitchFamily="2" charset="-122"/>
                      </a:endParaRPr>
                    </a:p>
                  </a:txBody>
                  <a:tcPr marT="44015" marB="440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endParaRPr kumimoji="0" lang="zh-CN" altLang="en-US" sz="2300" b="0" i="0" u="none" strike="noStrike" cap="none" normalizeH="0" baseline="0" dirty="0" smtClean="0">
                        <a:ln>
                          <a:noFill/>
                        </a:ln>
                        <a:solidFill>
                          <a:schemeClr val="tx1"/>
                        </a:solidFill>
                        <a:effectLst/>
                        <a:latin typeface="Century Gothic" pitchFamily="34" charset="0"/>
                        <a:ea typeface="宋体" pitchFamily="2" charset="-122"/>
                      </a:endParaRPr>
                    </a:p>
                  </a:txBody>
                  <a:tcPr marT="44015" marB="44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2159">
                <a:tc>
                  <a:txBody>
                    <a:bodyPr/>
                    <a:lstStyle/>
                    <a:p>
                      <a:pPr marL="0" marR="0" lvl="0" indent="0" algn="l" defTabSz="914400" rtl="0" eaLnBrk="1" fontAlgn="base" latinLnBrk="0" hangingPunct="1">
                        <a:lnSpc>
                          <a:spcPct val="85000"/>
                        </a:lnSpc>
                        <a:spcBef>
                          <a:spcPct val="20000"/>
                        </a:spcBef>
                        <a:spcAft>
                          <a:spcPct val="0"/>
                        </a:spcAft>
                        <a:buClrTx/>
                        <a:buSzTx/>
                        <a:buFont typeface="Arial" pitchFamily="34" charset="0"/>
                        <a:buNone/>
                        <a:tabLst/>
                      </a:pPr>
                      <a:r>
                        <a:rPr kumimoji="0" lang="en-US" altLang="zh-CN" sz="2100" b="1" i="0" u="none" strike="noStrike" cap="none" normalizeH="0" baseline="0" smtClean="0">
                          <a:ln>
                            <a:noFill/>
                          </a:ln>
                          <a:solidFill>
                            <a:schemeClr val="tx1"/>
                          </a:solidFill>
                          <a:effectLst/>
                          <a:latin typeface="Century Gothic" pitchFamily="34" charset="0"/>
                          <a:ea typeface="宋体" pitchFamily="2" charset="-122"/>
                        </a:rPr>
                        <a:t>5. Sources of </a:t>
                      </a:r>
                      <a:br>
                        <a:rPr kumimoji="0" lang="en-US" altLang="zh-CN" sz="2100" b="1" i="0" u="none" strike="noStrike" cap="none" normalizeH="0" baseline="0" smtClean="0">
                          <a:ln>
                            <a:noFill/>
                          </a:ln>
                          <a:solidFill>
                            <a:schemeClr val="tx1"/>
                          </a:solidFill>
                          <a:effectLst/>
                          <a:latin typeface="Century Gothic" pitchFamily="34" charset="0"/>
                          <a:ea typeface="宋体" pitchFamily="2" charset="-122"/>
                        </a:rPr>
                      </a:br>
                      <a:r>
                        <a:rPr kumimoji="0" lang="en-US" altLang="zh-CN" sz="2100" b="1" i="0" u="none" strike="noStrike" cap="none" normalizeH="0" baseline="0" smtClean="0">
                          <a:ln>
                            <a:noFill/>
                          </a:ln>
                          <a:solidFill>
                            <a:schemeClr val="tx1"/>
                          </a:solidFill>
                          <a:effectLst/>
                          <a:latin typeface="Century Gothic" pitchFamily="34" charset="0"/>
                          <a:ea typeface="宋体" pitchFamily="2" charset="-122"/>
                        </a:rPr>
                        <a:t>    satisfaction</a:t>
                      </a:r>
                    </a:p>
                  </a:txBody>
                  <a:tcPr marT="44015" marB="44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endParaRPr kumimoji="0" lang="zh-CN" altLang="en-US" sz="2300" b="0" i="0" u="none" strike="noStrike" cap="none" normalizeH="0" baseline="0" smtClean="0">
                        <a:ln>
                          <a:noFill/>
                        </a:ln>
                        <a:solidFill>
                          <a:schemeClr val="tx1"/>
                        </a:solidFill>
                        <a:effectLst/>
                        <a:latin typeface="Century Gothic" pitchFamily="34" charset="0"/>
                        <a:ea typeface="宋体" pitchFamily="2" charset="-122"/>
                      </a:endParaRPr>
                    </a:p>
                  </a:txBody>
                  <a:tcPr marT="44015" marB="440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endParaRPr kumimoji="0" lang="zh-CN" altLang="en-US" sz="2300" b="0" i="0" u="none" strike="noStrike" cap="none" normalizeH="0" baseline="0" smtClean="0">
                        <a:ln>
                          <a:noFill/>
                        </a:ln>
                        <a:solidFill>
                          <a:schemeClr val="tx1"/>
                        </a:solidFill>
                        <a:effectLst/>
                        <a:latin typeface="Century Gothic" pitchFamily="34" charset="0"/>
                        <a:ea typeface="宋体" pitchFamily="2" charset="-122"/>
                      </a:endParaRPr>
                    </a:p>
                  </a:txBody>
                  <a:tcPr marT="44015" marB="44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2116">
                <a:tc>
                  <a:txBody>
                    <a:bodyPr/>
                    <a:lstStyle/>
                    <a:p>
                      <a:pPr marL="0" marR="0" lvl="0" indent="0" algn="l" defTabSz="914400" rtl="0" eaLnBrk="1" fontAlgn="base" latinLnBrk="0" hangingPunct="1">
                        <a:lnSpc>
                          <a:spcPct val="100000"/>
                        </a:lnSpc>
                        <a:spcBef>
                          <a:spcPct val="20000"/>
                        </a:spcBef>
                        <a:spcAft>
                          <a:spcPct val="0"/>
                        </a:spcAft>
                        <a:buClrTx/>
                        <a:buSzTx/>
                        <a:buFont typeface="Arial" pitchFamily="34" charset="0"/>
                        <a:buNone/>
                        <a:tabLst/>
                      </a:pPr>
                      <a:r>
                        <a:rPr kumimoji="0" lang="en-US" altLang="zh-CN" sz="2100" b="1" i="0" u="none" strike="noStrike" cap="none" normalizeH="0" baseline="0" smtClean="0">
                          <a:ln>
                            <a:noFill/>
                          </a:ln>
                          <a:solidFill>
                            <a:schemeClr val="tx1"/>
                          </a:solidFill>
                          <a:effectLst/>
                          <a:latin typeface="Century Gothic" pitchFamily="34" charset="0"/>
                          <a:ea typeface="宋体" pitchFamily="2" charset="-122"/>
                        </a:rPr>
                        <a:t>6. Strongest need</a:t>
                      </a:r>
                    </a:p>
                  </a:txBody>
                  <a:tcPr marT="44015" marB="44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endParaRPr kumimoji="0" lang="zh-CN" altLang="en-US" sz="2300" b="0" i="0" u="none" strike="noStrike" cap="none" normalizeH="0" baseline="0" dirty="0" smtClean="0">
                        <a:ln>
                          <a:noFill/>
                        </a:ln>
                        <a:solidFill>
                          <a:schemeClr val="tx1"/>
                        </a:solidFill>
                        <a:effectLst/>
                        <a:latin typeface="Century Gothic" pitchFamily="34" charset="0"/>
                        <a:ea typeface="宋体" pitchFamily="2" charset="-122"/>
                      </a:endParaRPr>
                    </a:p>
                  </a:txBody>
                  <a:tcPr marT="44015" marB="440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r>
                        <a:rPr kumimoji="0" lang="en-US" altLang="zh-CN" sz="2300" b="0" i="0" u="none" strike="noStrike" cap="none" normalizeH="0" baseline="0" smtClean="0">
                          <a:ln>
                            <a:noFill/>
                          </a:ln>
                          <a:solidFill>
                            <a:schemeClr val="tx1"/>
                          </a:solidFill>
                          <a:effectLst/>
                          <a:latin typeface="Century Gothic" pitchFamily="34" charset="0"/>
                          <a:ea typeface="宋体" pitchFamily="2" charset="-122"/>
                        </a:rPr>
                        <a:t>relationships</a:t>
                      </a:r>
                      <a:endParaRPr kumimoji="0" lang="zh-CN" altLang="en-US" sz="2300" b="0" i="0" u="none" strike="noStrike" cap="none" normalizeH="0" baseline="0" smtClean="0">
                        <a:ln>
                          <a:noFill/>
                        </a:ln>
                        <a:solidFill>
                          <a:schemeClr val="tx1"/>
                        </a:solidFill>
                        <a:effectLst/>
                        <a:latin typeface="Century Gothic" pitchFamily="34" charset="0"/>
                        <a:ea typeface="宋体" pitchFamily="2" charset="-122"/>
                      </a:endParaRPr>
                    </a:p>
                  </a:txBody>
                  <a:tcPr marT="44015" marB="44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1134">
                <a:tc>
                  <a:txBody>
                    <a:bodyPr/>
                    <a:lstStyle/>
                    <a:p>
                      <a:pPr marL="273050" marR="0" lvl="0" indent="-273050" algn="l" defTabSz="914400" rtl="0" eaLnBrk="1" fontAlgn="base" latinLnBrk="0" hangingPunct="1">
                        <a:lnSpc>
                          <a:spcPct val="85000"/>
                        </a:lnSpc>
                        <a:spcBef>
                          <a:spcPct val="20000"/>
                        </a:spcBef>
                        <a:spcAft>
                          <a:spcPct val="0"/>
                        </a:spcAft>
                        <a:buClrTx/>
                        <a:buSzTx/>
                        <a:buFont typeface="Arial" pitchFamily="34" charset="0"/>
                        <a:buNone/>
                        <a:tabLst>
                          <a:tab pos="363538" algn="l"/>
                        </a:tabLst>
                      </a:pPr>
                      <a:r>
                        <a:rPr kumimoji="0" lang="en-US" altLang="zh-CN" sz="2100" b="1" i="0" u="none" strike="noStrike" cap="none" normalizeH="0" baseline="0" smtClean="0">
                          <a:ln>
                            <a:noFill/>
                          </a:ln>
                          <a:solidFill>
                            <a:schemeClr val="tx1"/>
                          </a:solidFill>
                          <a:effectLst/>
                          <a:latin typeface="Century Gothic" pitchFamily="34" charset="0"/>
                          <a:ea typeface="宋体" pitchFamily="2" charset="-122"/>
                        </a:rPr>
                        <a:t>7. Attitude to pain and boring work</a:t>
                      </a:r>
                    </a:p>
                  </a:txBody>
                  <a:tcPr marT="44015" marB="440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r>
                        <a:rPr kumimoji="0" lang="en-US" altLang="zh-CN" sz="2300" b="0" i="0" u="none" strike="noStrike" cap="none" normalizeH="0" baseline="0" smtClean="0">
                          <a:ln>
                            <a:noFill/>
                          </a:ln>
                          <a:solidFill>
                            <a:schemeClr val="tx1"/>
                          </a:solidFill>
                          <a:effectLst/>
                          <a:latin typeface="Century Gothic" pitchFamily="34" charset="0"/>
                          <a:ea typeface="宋体" pitchFamily="2" charset="-122"/>
                        </a:rPr>
                        <a:t>poor endurance</a:t>
                      </a:r>
                      <a:endParaRPr kumimoji="0" lang="zh-CN" altLang="en-US" sz="2300" b="0" i="0" u="none" strike="noStrike" cap="none" normalizeH="0" baseline="0" smtClean="0">
                        <a:ln>
                          <a:noFill/>
                        </a:ln>
                        <a:solidFill>
                          <a:schemeClr val="tx1"/>
                        </a:solidFill>
                        <a:effectLst/>
                        <a:latin typeface="Century Gothic" pitchFamily="34" charset="0"/>
                        <a:ea typeface="宋体" pitchFamily="2" charset="-122"/>
                      </a:endParaRPr>
                    </a:p>
                  </a:txBody>
                  <a:tcPr marL="90000" marR="90000" marT="45055" marB="4505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Arial" pitchFamily="34" charset="0"/>
                        <a:buNone/>
                        <a:tabLst/>
                      </a:pPr>
                      <a:endParaRPr kumimoji="0" lang="zh-CN" altLang="en-US" sz="2300" b="0" i="0" u="none" strike="noStrike" cap="none" normalizeH="0" baseline="0" dirty="0" smtClean="0">
                        <a:ln>
                          <a:noFill/>
                        </a:ln>
                        <a:solidFill>
                          <a:schemeClr val="tx1"/>
                        </a:solidFill>
                        <a:effectLst/>
                        <a:latin typeface="Century Gothic" pitchFamily="34" charset="0"/>
                        <a:ea typeface="宋体" pitchFamily="2" charset="-122"/>
                      </a:endParaRPr>
                    </a:p>
                  </a:txBody>
                  <a:tcPr marT="44015" marB="440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55548" name="Text Box 124"/>
          <p:cNvSpPr txBox="1">
            <a:spLocks noChangeArrowheads="1"/>
          </p:cNvSpPr>
          <p:nvPr/>
        </p:nvSpPr>
        <p:spPr bwMode="auto">
          <a:xfrm>
            <a:off x="2843213" y="2420938"/>
            <a:ext cx="3097212"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lnSpc>
                <a:spcPct val="90000"/>
              </a:lnSpc>
              <a:spcBef>
                <a:spcPct val="0"/>
              </a:spcBef>
            </a:pPr>
            <a:r>
              <a:rPr kumimoji="0" lang="en-US" altLang="zh-CN" sz="2400" u="none">
                <a:solidFill>
                  <a:srgbClr val="0066CC"/>
                </a:solidFill>
                <a:latin typeface="Century Gothic" pitchFamily="34" charset="0"/>
              </a:rPr>
              <a:t>prefer to take risks &amp; experiment</a:t>
            </a:r>
          </a:p>
        </p:txBody>
      </p:sp>
      <p:sp>
        <p:nvSpPr>
          <p:cNvPr id="1255550" name="Text Box 126"/>
          <p:cNvSpPr txBox="1">
            <a:spLocks noChangeArrowheads="1"/>
          </p:cNvSpPr>
          <p:nvPr/>
        </p:nvSpPr>
        <p:spPr bwMode="auto">
          <a:xfrm>
            <a:off x="2916238" y="3259138"/>
            <a:ext cx="298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a:solidFill>
                  <a:srgbClr val="0066CC"/>
                </a:solidFill>
                <a:latin typeface="Century Gothic" pitchFamily="34" charset="0"/>
              </a:rPr>
              <a:t>more independent</a:t>
            </a:r>
          </a:p>
        </p:txBody>
      </p:sp>
      <p:sp>
        <p:nvSpPr>
          <p:cNvPr id="1255551" name="Text Box 127"/>
          <p:cNvSpPr txBox="1">
            <a:spLocks noChangeArrowheads="1"/>
          </p:cNvSpPr>
          <p:nvPr/>
        </p:nvSpPr>
        <p:spPr bwMode="auto">
          <a:xfrm>
            <a:off x="5795963" y="3165475"/>
            <a:ext cx="30972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lnSpc>
                <a:spcPct val="90000"/>
              </a:lnSpc>
              <a:spcBef>
                <a:spcPct val="0"/>
              </a:spcBef>
            </a:pPr>
            <a:r>
              <a:rPr kumimoji="0" lang="en-US" altLang="zh-CN" sz="2200" u="none">
                <a:solidFill>
                  <a:srgbClr val="0066CC"/>
                </a:solidFill>
                <a:latin typeface="Century Gothic" pitchFamily="34" charset="0"/>
              </a:rPr>
              <a:t>more willing to follow other’s advices</a:t>
            </a:r>
          </a:p>
        </p:txBody>
      </p:sp>
      <p:sp>
        <p:nvSpPr>
          <p:cNvPr id="1255555" name="Text Box 131"/>
          <p:cNvSpPr txBox="1">
            <a:spLocks noChangeArrowheads="1"/>
          </p:cNvSpPr>
          <p:nvPr/>
        </p:nvSpPr>
        <p:spPr bwMode="auto">
          <a:xfrm>
            <a:off x="6751638" y="3860800"/>
            <a:ext cx="989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a:solidFill>
                  <a:srgbClr val="0066CC"/>
                </a:solidFill>
                <a:latin typeface="Century Gothic" pitchFamily="34" charset="0"/>
              </a:rPr>
              <a:t>lower</a:t>
            </a:r>
          </a:p>
        </p:txBody>
      </p:sp>
      <p:sp>
        <p:nvSpPr>
          <p:cNvPr id="1255556" name="Text Box 132"/>
          <p:cNvSpPr txBox="1">
            <a:spLocks noChangeArrowheads="1"/>
          </p:cNvSpPr>
          <p:nvPr/>
        </p:nvSpPr>
        <p:spPr bwMode="auto">
          <a:xfrm>
            <a:off x="2916238" y="4411663"/>
            <a:ext cx="301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a:solidFill>
                  <a:srgbClr val="0066CC"/>
                </a:solidFill>
                <a:latin typeface="Century Gothic" pitchFamily="34" charset="0"/>
              </a:rPr>
              <a:t>career &amp; prosperity</a:t>
            </a:r>
          </a:p>
        </p:txBody>
      </p:sp>
      <p:sp>
        <p:nvSpPr>
          <p:cNvPr id="1255557" name="Text Box 133"/>
          <p:cNvSpPr txBox="1">
            <a:spLocks noChangeArrowheads="1"/>
          </p:cNvSpPr>
          <p:nvPr/>
        </p:nvSpPr>
        <p:spPr bwMode="auto">
          <a:xfrm>
            <a:off x="6227763" y="4437063"/>
            <a:ext cx="237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a:solidFill>
                  <a:srgbClr val="0066CC"/>
                </a:solidFill>
                <a:latin typeface="Century Gothic" pitchFamily="34" charset="0"/>
              </a:rPr>
              <a:t>family and kids</a:t>
            </a:r>
          </a:p>
        </p:txBody>
      </p:sp>
      <p:sp>
        <p:nvSpPr>
          <p:cNvPr id="1255558" name="Text Box 134"/>
          <p:cNvSpPr txBox="1">
            <a:spLocks noChangeArrowheads="1"/>
          </p:cNvSpPr>
          <p:nvPr/>
        </p:nvSpPr>
        <p:spPr bwMode="auto">
          <a:xfrm>
            <a:off x="3276600" y="5013325"/>
            <a:ext cx="240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a:solidFill>
                  <a:srgbClr val="0066CC"/>
                </a:solidFill>
                <a:latin typeface="Century Gothic" pitchFamily="34" charset="0"/>
              </a:rPr>
              <a:t>fulfill their goals</a:t>
            </a:r>
          </a:p>
        </p:txBody>
      </p:sp>
      <p:sp>
        <p:nvSpPr>
          <p:cNvPr id="1255560" name="Text Box 136"/>
          <p:cNvSpPr txBox="1">
            <a:spLocks noChangeArrowheads="1"/>
          </p:cNvSpPr>
          <p:nvPr/>
        </p:nvSpPr>
        <p:spPr bwMode="auto">
          <a:xfrm>
            <a:off x="5940425" y="5589588"/>
            <a:ext cx="2490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kumimoji="0" lang="en-US" altLang="zh-CN" sz="2400" u="none">
                <a:solidFill>
                  <a:srgbClr val="0066CC"/>
                </a:solidFill>
                <a:latin typeface="Century Gothic" pitchFamily="34" charset="0"/>
              </a:rPr>
              <a:t>better endurance</a:t>
            </a:r>
          </a:p>
        </p:txBody>
      </p:sp>
      <p:sp>
        <p:nvSpPr>
          <p:cNvPr id="1255591" name="Rectangle 167"/>
          <p:cNvSpPr>
            <a:spLocks noChangeArrowheads="1"/>
          </p:cNvSpPr>
          <p:nvPr/>
        </p:nvSpPr>
        <p:spPr bwMode="auto">
          <a:xfrm>
            <a:off x="5867400" y="1725613"/>
            <a:ext cx="287972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lnSpc>
                <a:spcPct val="90000"/>
              </a:lnSpc>
              <a:spcBef>
                <a:spcPct val="0"/>
              </a:spcBef>
            </a:pPr>
            <a:r>
              <a:rPr kumimoji="0" lang="en-US" altLang="zh-CN" sz="2400" u="none">
                <a:solidFill>
                  <a:srgbClr val="0066CC"/>
                </a:solidFill>
                <a:latin typeface="Century Gothic" pitchFamily="34" charset="0"/>
              </a:rPr>
              <a:t>attention to details &amp; nuances</a:t>
            </a:r>
            <a:endParaRPr kumimoji="0" lang="zh-CN" altLang="en-US" sz="2400" u="none">
              <a:solidFill>
                <a:srgbClr val="0066CC"/>
              </a:solidFill>
              <a:latin typeface="Century Gothic" pitchFamily="34" charset="0"/>
            </a:endParaRPr>
          </a:p>
        </p:txBody>
      </p:sp>
      <p:pic>
        <p:nvPicPr>
          <p:cNvPr id="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67" y="116632"/>
            <a:ext cx="8700107" cy="1089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3"/>
          <p:cNvSpPr txBox="1">
            <a:spLocks/>
          </p:cNvSpPr>
          <p:nvPr/>
        </p:nvSpPr>
        <p:spPr>
          <a:xfrm>
            <a:off x="480263" y="265270"/>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Listening</a:t>
            </a:r>
          </a:p>
        </p:txBody>
      </p:sp>
    </p:spTree>
    <p:extLst>
      <p:ext uri="{BB962C8B-B14F-4D97-AF65-F5344CB8AC3E}">
        <p14:creationId xmlns:p14="http://schemas.microsoft.com/office/powerpoint/2010/main" val="2271628403"/>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55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55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55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55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55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555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5555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5555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55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548" grpId="0"/>
      <p:bldP spid="1255550" grpId="0"/>
      <p:bldP spid="1255551" grpId="0"/>
      <p:bldP spid="1255555" grpId="0"/>
      <p:bldP spid="1255556" grpId="0"/>
      <p:bldP spid="1255557" grpId="0"/>
      <p:bldP spid="1255558" grpId="0"/>
      <p:bldP spid="1255560" grpId="0"/>
      <p:bldP spid="1255591"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0" name="Rectangle 5"/>
          <p:cNvSpPr>
            <a:spLocks noGrp="1"/>
          </p:cNvSpPr>
          <p:nvPr>
            <p:ph type="title"/>
          </p:nvPr>
        </p:nvSpPr>
        <p:spPr>
          <a:xfrm>
            <a:off x="-1116632" y="1484784"/>
            <a:ext cx="8229600" cy="1143000"/>
          </a:xfrm>
        </p:spPr>
        <p:txBody>
          <a:bodyPr/>
          <a:lstStyle/>
          <a:p>
            <a:pPr eaLnBrk="1" hangingPunct="1"/>
            <a:r>
              <a:rPr lang="en-US" altLang="zh-CN" sz="2800" dirty="0" smtClean="0"/>
              <a:t>Psychological distinctions</a:t>
            </a:r>
          </a:p>
        </p:txBody>
      </p:sp>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16632"/>
            <a:ext cx="8599970" cy="1334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Listening</a:t>
            </a:r>
          </a:p>
        </p:txBody>
      </p:sp>
    </p:spTree>
    <p:controls>
      <mc:AlternateContent xmlns:mc="http://schemas.openxmlformats.org/markup-compatibility/2006">
        <mc:Choice xmlns:v="urn:schemas-microsoft-com:vml" Requires="v">
          <p:control spid="2102" name="TextBox1" r:id="rId2" imgW="8356680" imgH="5111640"/>
        </mc:Choice>
        <mc:Fallback>
          <p:control name="TextBox1" r:id="rId2" imgW="8356680" imgH="5111640">
            <p:pic>
              <p:nvPicPr>
                <p:cNvPr id="2" name="TextBox1"/>
                <p:cNvPicPr preferRelativeResize="0">
                  <a:picLocks noChangeArrowheads="1" noChangeShapeType="1"/>
                </p:cNvPicPr>
                <p:nvPr/>
              </p:nvPicPr>
              <p:blipFill>
                <a:blip r:embed="rId6"/>
                <a:srcRect/>
                <a:stretch>
                  <a:fillRect/>
                </a:stretch>
              </p:blipFill>
              <p:spPr bwMode="auto">
                <a:xfrm>
                  <a:off x="468313" y="1628775"/>
                  <a:ext cx="8353425" cy="51133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64136627"/>
      </p:ext>
    </p:extLst>
  </p:cSld>
  <p:clrMapOvr>
    <a:masterClrMapping/>
  </p:clrMapOvr>
  <p:transition>
    <p:split orient="vert" dir="in"/>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5" name="Rectangle 5"/>
          <p:cNvSpPr>
            <a:spLocks noGrp="1"/>
          </p:cNvSpPr>
          <p:nvPr>
            <p:ph type="body" sz="half" idx="1"/>
          </p:nvPr>
        </p:nvSpPr>
        <p:spPr>
          <a:xfrm>
            <a:off x="514734" y="1700808"/>
            <a:ext cx="8172450" cy="719137"/>
          </a:xfrm>
        </p:spPr>
        <p:txBody>
          <a:bodyPr>
            <a:normAutofit/>
          </a:bodyPr>
          <a:lstStyle/>
          <a:p>
            <a:pPr eaLnBrk="1" hangingPunct="1">
              <a:lnSpc>
                <a:spcPct val="120000"/>
              </a:lnSpc>
              <a:buFont typeface="Wingdings" panose="05000000000000000000" pitchFamily="2" charset="2"/>
              <a:buChar char="u"/>
              <a:tabLst>
                <a:tab pos="88900" algn="l"/>
                <a:tab pos="354013" algn="l"/>
              </a:tabLst>
            </a:pPr>
            <a:r>
              <a:rPr kumimoji="1" lang="en-US" altLang="zh-CN" sz="3200" dirty="0" smtClean="0"/>
              <a:t> </a:t>
            </a:r>
            <a:r>
              <a:rPr kumimoji="1" lang="en-US" altLang="zh-CN" sz="3200" b="1" dirty="0" smtClean="0"/>
              <a:t>vocabulary</a:t>
            </a:r>
            <a:endParaRPr kumimoji="1" lang="en-US" altLang="en-US" sz="3200" b="1" dirty="0" smtClean="0"/>
          </a:p>
        </p:txBody>
      </p:sp>
      <p:sp>
        <p:nvSpPr>
          <p:cNvPr id="1285140" name="Rectangle 20"/>
          <p:cNvSpPr>
            <a:spLocks noChangeArrowheads="1"/>
          </p:cNvSpPr>
          <p:nvPr/>
        </p:nvSpPr>
        <p:spPr bwMode="auto">
          <a:xfrm>
            <a:off x="1979613" y="2492896"/>
            <a:ext cx="55435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en-US" sz="2400" b="1" u="none" dirty="0">
                <a:solidFill>
                  <a:schemeClr val="tx1"/>
                </a:solidFill>
                <a:latin typeface="Century Gothic" pitchFamily="34" charset="0"/>
              </a:rPr>
              <a:t>Some of the vocabulary seems more feminine</a:t>
            </a:r>
            <a:r>
              <a:rPr lang="en-US" altLang="zh-CN" sz="2400" b="1" u="none" dirty="0">
                <a:solidFill>
                  <a:schemeClr val="tx1"/>
                </a:solidFill>
                <a:latin typeface="Century Gothic" pitchFamily="34" charset="0"/>
              </a:rPr>
              <a:t>.</a:t>
            </a:r>
            <a:endParaRPr lang="zh-CN" altLang="en-US" sz="2400" b="1" u="none" dirty="0">
              <a:solidFill>
                <a:schemeClr val="tx1"/>
              </a:solidFill>
              <a:latin typeface="Century Gothic" pitchFamily="34" charset="0"/>
            </a:endParaRPr>
          </a:p>
        </p:txBody>
      </p:sp>
      <p:sp>
        <p:nvSpPr>
          <p:cNvPr id="1285142" name="Rectangle 22"/>
          <p:cNvSpPr>
            <a:spLocks noChangeArrowheads="1"/>
          </p:cNvSpPr>
          <p:nvPr/>
        </p:nvSpPr>
        <p:spPr bwMode="auto">
          <a:xfrm>
            <a:off x="1276734" y="5085184"/>
            <a:ext cx="6648450" cy="831850"/>
          </a:xfrm>
          <a:prstGeom prst="rect">
            <a:avLst/>
          </a:prstGeom>
          <a:gradFill rotWithShape="0">
            <a:gsLst>
              <a:gs pos="0">
                <a:srgbClr val="FFFF66"/>
              </a:gs>
              <a:gs pos="100000">
                <a:srgbClr val="99CC00"/>
              </a:gs>
            </a:gsLst>
            <a:path path="shape">
              <a:fillToRect l="50000" t="50000" r="50000" b="50000"/>
            </a:path>
          </a:gradFill>
          <a:ln w="9525" algn="ctr">
            <a:solidFill>
              <a:schemeClr val="tx1"/>
            </a:solidFill>
            <a:miter lim="800000"/>
            <a:headEnd/>
            <a:tailEnd/>
          </a:ln>
        </p:spPr>
        <p:txBody>
          <a:bodyPr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r>
              <a:rPr lang="en-US" altLang="en-US" sz="2400" b="1" u="none" dirty="0">
                <a:solidFill>
                  <a:schemeClr val="tx1"/>
                </a:solidFill>
                <a:latin typeface="Century Gothic" pitchFamily="34" charset="0"/>
              </a:rPr>
              <a:t>mostly quoted from other people and is not</a:t>
            </a:r>
            <a:r>
              <a:rPr lang="en-US" altLang="zh-CN" sz="2400" b="1" u="none" dirty="0">
                <a:solidFill>
                  <a:schemeClr val="tx1"/>
                </a:solidFill>
                <a:latin typeface="Century Gothic" pitchFamily="34" charset="0"/>
              </a:rPr>
              <a:t> </a:t>
            </a:r>
            <a:r>
              <a:rPr lang="en-US" altLang="en-US" sz="2400" b="1" u="none" dirty="0">
                <a:solidFill>
                  <a:schemeClr val="tx1"/>
                </a:solidFill>
                <a:latin typeface="Century Gothic" pitchFamily="34" charset="0"/>
              </a:rPr>
              <a:t>the writer’s own words</a:t>
            </a:r>
            <a:endParaRPr lang="zh-CN" altLang="en-US" sz="2400" b="1" u="none" dirty="0">
              <a:solidFill>
                <a:schemeClr val="tx1"/>
              </a:solidFill>
              <a:latin typeface="Century Gothic" pitchFamily="34" charset="0"/>
            </a:endParaRPr>
          </a:p>
        </p:txBody>
      </p:sp>
      <p:sp>
        <p:nvSpPr>
          <p:cNvPr id="1285143" name="AutoShape 23"/>
          <p:cNvSpPr>
            <a:spLocks noChangeArrowheads="1"/>
          </p:cNvSpPr>
          <p:nvPr/>
        </p:nvSpPr>
        <p:spPr bwMode="auto">
          <a:xfrm>
            <a:off x="3863135" y="3498135"/>
            <a:ext cx="577850" cy="1174147"/>
          </a:xfrm>
          <a:prstGeom prst="downArrow">
            <a:avLst>
              <a:gd name="adj1" fmla="val 50000"/>
              <a:gd name="adj2" fmla="val 50549"/>
            </a:avLst>
          </a:prstGeom>
          <a:gradFill rotWithShape="0">
            <a:gsLst>
              <a:gs pos="0">
                <a:srgbClr val="FFFF66"/>
              </a:gs>
              <a:gs pos="100000">
                <a:srgbClr val="99CC00"/>
              </a:gs>
            </a:gsLst>
            <a:path path="rect">
              <a:fillToRect l="50000" t="50000" r="50000" b="50000"/>
            </a:path>
          </a:gradFill>
          <a:ln w="9525" algn="ctr">
            <a:solidFill>
              <a:schemeClr val="tx1"/>
            </a:solidFill>
            <a:miter lim="800000"/>
            <a:headEnd/>
            <a:tailEnd/>
          </a:ln>
        </p:spPr>
        <p:txBody>
          <a:bodyPr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lnSpc>
                <a:spcPct val="85000"/>
              </a:lnSpc>
            </a:pPr>
            <a:r>
              <a:rPr lang="en-US" altLang="zh-CN" sz="2400" b="1" u="none" dirty="0">
                <a:solidFill>
                  <a:srgbClr val="FF3300"/>
                </a:solidFill>
                <a:latin typeface="Century Gothic" pitchFamily="34" charset="0"/>
              </a:rPr>
              <a:t>but</a:t>
            </a:r>
          </a:p>
        </p:txBody>
      </p:sp>
      <p:pic>
        <p:nvPicPr>
          <p:cNvPr id="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83" y="188640"/>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标题 1"/>
          <p:cNvSpPr txBox="1">
            <a:spLocks/>
          </p:cNvSpPr>
          <p:nvPr/>
        </p:nvSpPr>
        <p:spPr>
          <a:xfrm>
            <a:off x="539552" y="22140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Lead-in </a:t>
            </a:r>
            <a:endParaRPr lang="zh-CN" altLang="en-US" sz="5400" b="1" dirty="0">
              <a:solidFill>
                <a:schemeClr val="bg1"/>
              </a:solidFill>
            </a:endParaRPr>
          </a:p>
        </p:txBody>
      </p:sp>
      <p:pic>
        <p:nvPicPr>
          <p:cNvPr id="614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679" y="3308654"/>
            <a:ext cx="293370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201225"/>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51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6145"/>
                                        </p:tgtEl>
                                        <p:attrNameLst>
                                          <p:attrName>style.visibility</p:attrName>
                                        </p:attrNameLst>
                                      </p:cBhvr>
                                      <p:to>
                                        <p:strVal val="visible"/>
                                      </p:to>
                                    </p:set>
                                    <p:animEffect transition="in" filter="fade">
                                      <p:cBhvr>
                                        <p:cTn id="11" dur="500"/>
                                        <p:tgtEl>
                                          <p:spTgt spid="614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8514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85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5140" grpId="0"/>
      <p:bldP spid="1285142" grpId="0" animBg="1"/>
      <p:bldP spid="1285143"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3" name="Rectangle 5"/>
          <p:cNvSpPr>
            <a:spLocks noGrp="1"/>
          </p:cNvSpPr>
          <p:nvPr>
            <p:ph type="title"/>
          </p:nvPr>
        </p:nvSpPr>
        <p:spPr>
          <a:xfrm>
            <a:off x="-36512" y="1349896"/>
            <a:ext cx="8229600" cy="1143000"/>
          </a:xfrm>
          <a:noFill/>
        </p:spPr>
        <p:txBody>
          <a:bodyPr>
            <a:normAutofit/>
          </a:bodyPr>
          <a:lstStyle/>
          <a:p>
            <a:pPr eaLnBrk="1" hangingPunct="1"/>
            <a:r>
              <a:rPr lang="en-US" altLang="zh-CN" sz="3200" b="1" dirty="0" smtClean="0"/>
              <a:t>Origin of gossip</a:t>
            </a:r>
          </a:p>
        </p:txBody>
      </p:sp>
      <p:sp>
        <p:nvSpPr>
          <p:cNvPr id="1457158" name="Rectangle 6"/>
          <p:cNvSpPr>
            <a:spLocks noGrp="1" noChangeAspect="1"/>
          </p:cNvSpPr>
          <p:nvPr>
            <p:ph type="body" sz="half" idx="1"/>
          </p:nvPr>
        </p:nvSpPr>
        <p:spPr>
          <a:xfrm>
            <a:off x="683568" y="2191880"/>
            <a:ext cx="6408737" cy="4681538"/>
          </a:xfrm>
          <a:noFill/>
        </p:spPr>
        <p:txBody>
          <a:bodyPr/>
          <a:lstStyle/>
          <a:p>
            <a:pPr marL="0" indent="0" eaLnBrk="1" hangingPunct="1">
              <a:lnSpc>
                <a:spcPct val="105000"/>
              </a:lnSpc>
              <a:spcBef>
                <a:spcPct val="5000"/>
              </a:spcBef>
              <a:buFont typeface="Arial" pitchFamily="34" charset="0"/>
              <a:buNone/>
              <a:tabLst>
                <a:tab pos="363538" algn="l"/>
              </a:tabLst>
            </a:pPr>
            <a:r>
              <a:rPr lang="en-US" altLang="zh-CN" sz="2400" b="0" dirty="0" smtClean="0"/>
              <a:t>     The word is from Old English </a:t>
            </a:r>
            <a:r>
              <a:rPr lang="en-US" altLang="zh-CN" sz="2400" b="0" i="1" dirty="0" err="1" smtClean="0"/>
              <a:t>godsibb</a:t>
            </a:r>
            <a:r>
              <a:rPr lang="en-US" altLang="zh-CN" sz="2400" b="0" dirty="0" smtClean="0"/>
              <a:t>, from </a:t>
            </a:r>
            <a:r>
              <a:rPr lang="en-US" altLang="zh-CN" sz="2400" b="0" i="1" dirty="0" smtClean="0"/>
              <a:t>god</a:t>
            </a:r>
            <a:r>
              <a:rPr lang="en-US" altLang="zh-CN" sz="2400" b="0" dirty="0" smtClean="0"/>
              <a:t> and </a:t>
            </a:r>
            <a:r>
              <a:rPr lang="en-US" altLang="zh-CN" sz="2400" b="0" i="1" dirty="0" err="1" smtClean="0"/>
              <a:t>sibb</a:t>
            </a:r>
            <a:r>
              <a:rPr lang="en-US" altLang="zh-CN" sz="2400" b="0" dirty="0" smtClean="0"/>
              <a:t>, the term for godparents, i.e. a child’s godfather or godmother. In the 16th century, the word assumed the meaning of a person, mostly a woman, one who delights in idle talk, a newsmonger (</a:t>
            </a:r>
            <a:r>
              <a:rPr lang="en-US" altLang="zh-CN" sz="2400" b="0" dirty="0" err="1" smtClean="0">
                <a:ea typeface="黑体" pitchFamily="49" charset="-122"/>
              </a:rPr>
              <a:t>爱传播新闻的人</a:t>
            </a:r>
            <a:r>
              <a:rPr lang="en-US" altLang="zh-CN" sz="2400" b="0" dirty="0" smtClean="0"/>
              <a:t>), a tattler (</a:t>
            </a:r>
            <a:r>
              <a:rPr lang="en-US" altLang="en-US" sz="2400" b="0" dirty="0" err="1" smtClean="0">
                <a:ea typeface="黑体" pitchFamily="49" charset="-122"/>
              </a:rPr>
              <a:t>说闲话的人</a:t>
            </a:r>
            <a:r>
              <a:rPr lang="en-US" altLang="zh-CN" sz="2400" b="0" dirty="0" smtClean="0"/>
              <a:t>). In the early 19th century, the term was extended from the talker to the conversation of such persons. The verb </a:t>
            </a:r>
            <a:r>
              <a:rPr lang="en-US" altLang="zh-CN" sz="2400" b="0" i="1" dirty="0" smtClean="0"/>
              <a:t>to gossip</a:t>
            </a:r>
            <a:r>
              <a:rPr lang="en-US" altLang="zh-CN" sz="2400" b="0" dirty="0" smtClean="0"/>
              <a:t>, meaning “to be a gossip”, first appears in Shakespeare.</a:t>
            </a:r>
            <a:endParaRPr lang="zh-CN" altLang="en-US" sz="2400" b="0" dirty="0" smtClean="0"/>
          </a:p>
        </p:txBody>
      </p:sp>
      <p:pic>
        <p:nvPicPr>
          <p:cNvPr id="94216" name="Picture 12" descr="gossip_girl">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l="9546" r="9125" b="-166"/>
          <a:stretch>
            <a:fillRect/>
          </a:stretch>
        </p:blipFill>
        <p:spPr bwMode="auto">
          <a:xfrm>
            <a:off x="7020272" y="2492896"/>
            <a:ext cx="1865313"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Cultural Notes</a:t>
            </a:r>
          </a:p>
        </p:txBody>
      </p:sp>
    </p:spTree>
    <p:extLst>
      <p:ext uri="{BB962C8B-B14F-4D97-AF65-F5344CB8AC3E}">
        <p14:creationId xmlns:p14="http://schemas.microsoft.com/office/powerpoint/2010/main" val="4134296378"/>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71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715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3" name="Picture 11" descr="9"/>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31037" y="2132856"/>
            <a:ext cx="547260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0" y="116632"/>
            <a:ext cx="8568952"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3"/>
          <p:cNvSpPr txBox="1">
            <a:spLocks/>
          </p:cNvSpPr>
          <p:nvPr/>
        </p:nvSpPr>
        <p:spPr>
          <a:xfrm>
            <a:off x="480263" y="396826"/>
            <a:ext cx="8229600" cy="792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 </a:t>
            </a:r>
          </a:p>
        </p:txBody>
      </p:sp>
      <p:pic>
        <p:nvPicPr>
          <p:cNvPr id="13" name="Picture 14"/>
          <p:cNvPicPr>
            <a:picLocks noChangeAspect="1" noChangeArrowheads="1"/>
          </p:cNvPicPr>
          <p:nvPr/>
        </p:nvPicPr>
        <p:blipFill>
          <a:blip r:embed="rId5" cstate="print"/>
          <a:srcRect/>
          <a:stretch>
            <a:fillRect/>
          </a:stretch>
        </p:blipFill>
        <p:spPr bwMode="auto">
          <a:xfrm>
            <a:off x="1475656" y="262286"/>
            <a:ext cx="5688014" cy="1061242"/>
          </a:xfrm>
          <a:prstGeom prst="rect">
            <a:avLst/>
          </a:prstGeom>
          <a:noFill/>
          <a:ln w="9525">
            <a:noFill/>
            <a:miter lim="800000"/>
            <a:headEnd/>
            <a:tailEnd/>
          </a:ln>
        </p:spPr>
      </p:pic>
    </p:spTree>
    <p:extLst>
      <p:ext uri="{BB962C8B-B14F-4D97-AF65-F5344CB8AC3E}">
        <p14:creationId xmlns:p14="http://schemas.microsoft.com/office/powerpoint/2010/main" val="410052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9" name="Rectangle 5"/>
          <p:cNvSpPr>
            <a:spLocks noGrp="1"/>
          </p:cNvSpPr>
          <p:nvPr>
            <p:ph type="body" sz="half" idx="1"/>
          </p:nvPr>
        </p:nvSpPr>
        <p:spPr>
          <a:xfrm>
            <a:off x="295089" y="1238679"/>
            <a:ext cx="8172450" cy="647700"/>
          </a:xfrm>
        </p:spPr>
        <p:txBody>
          <a:bodyPr>
            <a:noAutofit/>
          </a:bodyPr>
          <a:lstStyle/>
          <a:p>
            <a:pPr eaLnBrk="1" hangingPunct="1">
              <a:lnSpc>
                <a:spcPct val="120000"/>
              </a:lnSpc>
              <a:buFont typeface="Wingdings" panose="05000000000000000000" pitchFamily="2" charset="2"/>
              <a:buChar char="u"/>
              <a:tabLst>
                <a:tab pos="88900" algn="l"/>
                <a:tab pos="354013" algn="l"/>
              </a:tabLst>
            </a:pPr>
            <a:r>
              <a:rPr kumimoji="1" lang="en-US" altLang="zh-CN" sz="3200" b="1" dirty="0" smtClean="0"/>
              <a:t> The writer’s theory</a:t>
            </a:r>
            <a:endParaRPr kumimoji="1" lang="en-US" altLang="en-US" sz="3200" b="1" dirty="0" smtClean="0"/>
          </a:p>
        </p:txBody>
      </p:sp>
      <p:pic>
        <p:nvPicPr>
          <p:cNvPr id="47112" name="Picture 33" descr="Picture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2055813"/>
            <a:ext cx="4508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5"/>
          <p:cNvGrpSpPr>
            <a:grpSpLocks/>
          </p:cNvGrpSpPr>
          <p:nvPr/>
        </p:nvGrpSpPr>
        <p:grpSpPr bwMode="auto">
          <a:xfrm>
            <a:off x="453741" y="2078183"/>
            <a:ext cx="1237044" cy="647700"/>
            <a:chOff x="303" y="1385"/>
            <a:chExt cx="1513" cy="499"/>
          </a:xfrm>
        </p:grpSpPr>
        <p:sp>
          <p:nvSpPr>
            <p:cNvPr id="1287200" name="AutoShape 32"/>
            <p:cNvSpPr>
              <a:spLocks noChangeArrowheads="1"/>
            </p:cNvSpPr>
            <p:nvPr/>
          </p:nvSpPr>
          <p:spPr bwMode="gray">
            <a:xfrm>
              <a:off x="303" y="1385"/>
              <a:ext cx="1406" cy="499"/>
            </a:xfrm>
            <a:prstGeom prst="roundRect">
              <a:avLst>
                <a:gd name="adj" fmla="val 11921"/>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a:p>
          </p:txBody>
        </p:sp>
        <p:sp>
          <p:nvSpPr>
            <p:cNvPr id="47149" name="Rectangle 34"/>
            <p:cNvSpPr>
              <a:spLocks noChangeArrowheads="1"/>
            </p:cNvSpPr>
            <p:nvPr/>
          </p:nvSpPr>
          <p:spPr bwMode="black">
            <a:xfrm>
              <a:off x="319" y="1451"/>
              <a:ext cx="1497" cy="413"/>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lnSpc>
                  <a:spcPct val="120000"/>
                </a:lnSpc>
                <a:spcBef>
                  <a:spcPct val="0"/>
                </a:spcBef>
              </a:pPr>
              <a:r>
                <a:rPr kumimoji="0" lang="en-US" altLang="zh-CN" sz="2400" u="none" dirty="0">
                  <a:solidFill>
                    <a:schemeClr val="tx1"/>
                  </a:solidFill>
                  <a:latin typeface="Century Gothic" pitchFamily="34" charset="0"/>
                </a:rPr>
                <a:t>Idea 1</a:t>
              </a:r>
            </a:p>
          </p:txBody>
        </p:sp>
      </p:grpSp>
      <p:grpSp>
        <p:nvGrpSpPr>
          <p:cNvPr id="5" name="Group 74"/>
          <p:cNvGrpSpPr>
            <a:grpSpLocks/>
          </p:cNvGrpSpPr>
          <p:nvPr/>
        </p:nvGrpSpPr>
        <p:grpSpPr bwMode="auto">
          <a:xfrm>
            <a:off x="1777656" y="2116878"/>
            <a:ext cx="6902136" cy="461962"/>
            <a:chOff x="1117" y="1237"/>
            <a:chExt cx="3794" cy="345"/>
          </a:xfrm>
        </p:grpSpPr>
        <p:sp>
          <p:nvSpPr>
            <p:cNvPr id="47146" name="Rectangle 27"/>
            <p:cNvSpPr>
              <a:spLocks noChangeArrowheads="1"/>
            </p:cNvSpPr>
            <p:nvPr/>
          </p:nvSpPr>
          <p:spPr bwMode="auto">
            <a:xfrm>
              <a:off x="1690" y="1237"/>
              <a:ext cx="3221" cy="345"/>
            </a:xfrm>
            <a:prstGeom prst="rect">
              <a:avLst/>
            </a:prstGeom>
            <a:noFill/>
            <a:ln w="952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u="none" dirty="0">
                  <a:solidFill>
                    <a:schemeClr val="tx1"/>
                  </a:solidFill>
                  <a:cs typeface="Times New Roman" panose="02020603050405020304" pitchFamily="18" charset="0"/>
                </a:rPr>
                <a:t>gossip is a topic worthy of research.</a:t>
              </a:r>
              <a:endParaRPr lang="zh-CN" altLang="en-US" sz="2400" u="none" dirty="0">
                <a:solidFill>
                  <a:schemeClr val="tx1"/>
                </a:solidFill>
                <a:cs typeface="Times New Roman" panose="02020603050405020304" pitchFamily="18" charset="0"/>
              </a:endParaRPr>
            </a:p>
          </p:txBody>
        </p:sp>
        <p:sp>
          <p:nvSpPr>
            <p:cNvPr id="47147" name="Freeform 37"/>
            <p:cNvSpPr>
              <a:spLocks/>
            </p:cNvSpPr>
            <p:nvPr/>
          </p:nvSpPr>
          <p:spPr bwMode="gray">
            <a:xfrm rot="16200000">
              <a:off x="1290" y="1180"/>
              <a:ext cx="198" cy="544"/>
            </a:xfrm>
            <a:custGeom>
              <a:avLst/>
              <a:gdLst>
                <a:gd name="T0" fmla="*/ 749 w 142"/>
                <a:gd name="T1" fmla="*/ 1 h 604"/>
                <a:gd name="T2" fmla="*/ 908 w 142"/>
                <a:gd name="T3" fmla="*/ 184 h 604"/>
                <a:gd name="T4" fmla="*/ 0 w 142"/>
                <a:gd name="T5" fmla="*/ 186 h 604"/>
                <a:gd name="T6" fmla="*/ 1429 w 142"/>
                <a:gd name="T7" fmla="*/ 235 h 604"/>
                <a:gd name="T8" fmla="*/ 2831 w 142"/>
                <a:gd name="T9" fmla="*/ 186 h 604"/>
                <a:gd name="T10" fmla="*/ 1993 w 142"/>
                <a:gd name="T11" fmla="*/ 186 h 604"/>
                <a:gd name="T12" fmla="*/ 1967 w 142"/>
                <a:gd name="T13" fmla="*/ 0 h 604"/>
                <a:gd name="T14" fmla="*/ 749 w 142"/>
                <a:gd name="T15" fmla="*/ 1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tx2">
                <a:lumMod val="60000"/>
                <a:lumOff val="40000"/>
                <a:alpha val="50195"/>
              </a:schemeClr>
            </a:solidFill>
            <a:ln w="9525" cap="flat" cmpd="sng">
              <a:noFill/>
              <a:prstDash val="solid"/>
              <a:round/>
              <a:headEnd type="none" w="med" len="med"/>
              <a:tailEnd type="none" w="med" len="med"/>
            </a:ln>
          </p:spPr>
          <p:txBody>
            <a:bodyPr wrap="none" anchor="ctr"/>
            <a:lstStyle/>
            <a:p>
              <a:endParaRPr lang="zh-CN" altLang="en-US"/>
            </a:p>
          </p:txBody>
        </p:sp>
      </p:grpSp>
      <p:pic>
        <p:nvPicPr>
          <p:cNvPr id="47115" name="Picture 42" descr="Picture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2930525"/>
            <a:ext cx="5000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75"/>
          <p:cNvGrpSpPr>
            <a:grpSpLocks/>
          </p:cNvGrpSpPr>
          <p:nvPr/>
        </p:nvGrpSpPr>
        <p:grpSpPr bwMode="auto">
          <a:xfrm>
            <a:off x="1817764" y="2551816"/>
            <a:ext cx="6581636" cy="1089025"/>
            <a:chOff x="1109" y="1737"/>
            <a:chExt cx="3773" cy="686"/>
          </a:xfrm>
        </p:grpSpPr>
        <p:sp>
          <p:nvSpPr>
            <p:cNvPr id="47144" name="Rectangle 29"/>
            <p:cNvSpPr>
              <a:spLocks noChangeArrowheads="1"/>
            </p:cNvSpPr>
            <p:nvPr/>
          </p:nvSpPr>
          <p:spPr bwMode="auto">
            <a:xfrm>
              <a:off x="1707" y="1737"/>
              <a:ext cx="3175"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90000"/>
                </a:lnSpc>
              </a:pPr>
              <a:r>
                <a:rPr lang="en-US" altLang="zh-CN" sz="2400" u="none" dirty="0">
                  <a:solidFill>
                    <a:schemeClr val="tx1"/>
                  </a:solidFill>
                  <a:cs typeface="Times New Roman" panose="02020603050405020304" pitchFamily="18" charset="0"/>
                </a:rPr>
                <a:t>to draw conclusions in the form of three factors or “rules” that characterize female gossip and make it sound like gossip</a:t>
              </a:r>
              <a:endParaRPr lang="zh-CN" altLang="en-US" sz="2400" u="none" dirty="0">
                <a:solidFill>
                  <a:schemeClr val="tx1"/>
                </a:solidFill>
                <a:cs typeface="Times New Roman" panose="02020603050405020304" pitchFamily="18" charset="0"/>
              </a:endParaRPr>
            </a:p>
          </p:txBody>
        </p:sp>
        <p:sp>
          <p:nvSpPr>
            <p:cNvPr id="47145" name="Freeform 45"/>
            <p:cNvSpPr>
              <a:spLocks/>
            </p:cNvSpPr>
            <p:nvPr/>
          </p:nvSpPr>
          <p:spPr bwMode="gray">
            <a:xfrm rot="16200000">
              <a:off x="1282" y="1833"/>
              <a:ext cx="198" cy="544"/>
            </a:xfrm>
            <a:custGeom>
              <a:avLst/>
              <a:gdLst>
                <a:gd name="T0" fmla="*/ 749 w 142"/>
                <a:gd name="T1" fmla="*/ 1 h 604"/>
                <a:gd name="T2" fmla="*/ 908 w 142"/>
                <a:gd name="T3" fmla="*/ 184 h 604"/>
                <a:gd name="T4" fmla="*/ 0 w 142"/>
                <a:gd name="T5" fmla="*/ 186 h 604"/>
                <a:gd name="T6" fmla="*/ 1429 w 142"/>
                <a:gd name="T7" fmla="*/ 235 h 604"/>
                <a:gd name="T8" fmla="*/ 2831 w 142"/>
                <a:gd name="T9" fmla="*/ 186 h 604"/>
                <a:gd name="T10" fmla="*/ 1993 w 142"/>
                <a:gd name="T11" fmla="*/ 186 h 604"/>
                <a:gd name="T12" fmla="*/ 1967 w 142"/>
                <a:gd name="T13" fmla="*/ 0 h 604"/>
                <a:gd name="T14" fmla="*/ 749 w 142"/>
                <a:gd name="T15" fmla="*/ 1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tx2">
                <a:lumMod val="60000"/>
                <a:lumOff val="40000"/>
                <a:alpha val="50195"/>
              </a:schemeClr>
            </a:solidFill>
            <a:ln w="9525" cap="flat" cmpd="sng">
              <a:noFill/>
              <a:prstDash val="solid"/>
              <a:round/>
              <a:headEnd type="none" w="med" len="med"/>
              <a:tailEnd type="none" w="med" len="med"/>
            </a:ln>
          </p:spPr>
          <p:txBody>
            <a:bodyPr wrap="none" anchor="ctr"/>
            <a:lstStyle/>
            <a:p>
              <a:endParaRPr lang="zh-CN" altLang="en-US"/>
            </a:p>
          </p:txBody>
        </p:sp>
      </p:grpSp>
      <p:grpSp>
        <p:nvGrpSpPr>
          <p:cNvPr id="8" name="Group 49"/>
          <p:cNvGrpSpPr>
            <a:grpSpLocks/>
          </p:cNvGrpSpPr>
          <p:nvPr/>
        </p:nvGrpSpPr>
        <p:grpSpPr bwMode="auto">
          <a:xfrm>
            <a:off x="391499" y="2817019"/>
            <a:ext cx="1298920" cy="649288"/>
            <a:chOff x="249" y="1207"/>
            <a:chExt cx="1499" cy="499"/>
          </a:xfrm>
        </p:grpSpPr>
        <p:sp>
          <p:nvSpPr>
            <p:cNvPr id="1287218" name="AutoShape 50"/>
            <p:cNvSpPr>
              <a:spLocks noChangeArrowheads="1"/>
            </p:cNvSpPr>
            <p:nvPr/>
          </p:nvSpPr>
          <p:spPr bwMode="gray">
            <a:xfrm>
              <a:off x="249" y="1207"/>
              <a:ext cx="1407" cy="499"/>
            </a:xfrm>
            <a:prstGeom prst="roundRect">
              <a:avLst>
                <a:gd name="adj" fmla="val 11921"/>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zh-CN" altLang="en-US"/>
            </a:p>
          </p:txBody>
        </p:sp>
        <p:sp>
          <p:nvSpPr>
            <p:cNvPr id="47143" name="Rectangle 51"/>
            <p:cNvSpPr>
              <a:spLocks noChangeArrowheads="1"/>
            </p:cNvSpPr>
            <p:nvPr/>
          </p:nvSpPr>
          <p:spPr bwMode="black">
            <a:xfrm>
              <a:off x="249" y="1253"/>
              <a:ext cx="1499" cy="41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lnSpc>
                  <a:spcPct val="120000"/>
                </a:lnSpc>
                <a:spcBef>
                  <a:spcPct val="0"/>
                </a:spcBef>
              </a:pPr>
              <a:r>
                <a:rPr kumimoji="0" lang="en-US" altLang="zh-CN" sz="2400" u="none" dirty="0">
                  <a:solidFill>
                    <a:schemeClr val="tx1"/>
                  </a:solidFill>
                  <a:latin typeface="Century Gothic" pitchFamily="34" charset="0"/>
                </a:rPr>
                <a:t>Idea 2</a:t>
              </a:r>
            </a:p>
          </p:txBody>
        </p:sp>
      </p:grpSp>
      <p:sp>
        <p:nvSpPr>
          <p:cNvPr id="47118" name="Rectangle 53"/>
          <p:cNvSpPr>
            <a:spLocks noChangeArrowheads="1"/>
          </p:cNvSpPr>
          <p:nvPr/>
        </p:nvSpPr>
        <p:spPr bwMode="auto">
          <a:xfrm>
            <a:off x="539552" y="3714345"/>
            <a:ext cx="8063905" cy="831850"/>
          </a:xfrm>
          <a:prstGeom prst="rect">
            <a:avLst/>
          </a:prstGeom>
          <a:solidFill>
            <a:srgbClr val="CCFFCC"/>
          </a:solidFill>
          <a:ln w="34925" cap="rnd" algn="ctr">
            <a:solidFill>
              <a:srgbClr val="008000"/>
            </a:solidFill>
            <a:prstDash val="sysDot"/>
            <a:miter lim="800000"/>
            <a:headEnd/>
            <a:tailEnd/>
          </a:ln>
        </p:spPr>
        <p:txBody>
          <a:bodyPr wrap="squar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r>
              <a:rPr lang="en-US" altLang="zh-CN" sz="2400" u="none" dirty="0">
                <a:solidFill>
                  <a:schemeClr val="tx1"/>
                </a:solidFill>
                <a:cs typeface="Times New Roman" panose="02020603050405020304" pitchFamily="18" charset="0"/>
              </a:rPr>
              <a:t>Any social scientist could find “gossip” interesting as a research topic and could have formulated the </a:t>
            </a:r>
            <a:r>
              <a:rPr lang="en-US" altLang="zh-CN" sz="2400" u="none" dirty="0" smtClean="0">
                <a:solidFill>
                  <a:schemeClr val="tx1"/>
                </a:solidFill>
                <a:cs typeface="Times New Roman" panose="02020603050405020304" pitchFamily="18" charset="0"/>
              </a:rPr>
              <a:t>three </a:t>
            </a:r>
            <a:r>
              <a:rPr lang="en-US" altLang="zh-CN" sz="2400" u="none" dirty="0">
                <a:solidFill>
                  <a:schemeClr val="tx1"/>
                </a:solidFill>
                <a:cs typeface="Times New Roman" panose="02020603050405020304" pitchFamily="18" charset="0"/>
              </a:rPr>
              <a:t>rules </a:t>
            </a:r>
            <a:endParaRPr lang="zh-CN" altLang="en-US" sz="2400" u="none" dirty="0">
              <a:solidFill>
                <a:schemeClr val="tx1"/>
              </a:solidFill>
              <a:cs typeface="Times New Roman" panose="02020603050405020304" pitchFamily="18" charset="0"/>
            </a:endParaRPr>
          </a:p>
        </p:txBody>
      </p:sp>
      <p:pic>
        <p:nvPicPr>
          <p:cNvPr id="47119" name="Picture 60" descr="Picture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263" y="5594350"/>
            <a:ext cx="7921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62"/>
          <p:cNvGrpSpPr>
            <a:grpSpLocks/>
          </p:cNvGrpSpPr>
          <p:nvPr/>
        </p:nvGrpSpPr>
        <p:grpSpPr bwMode="auto">
          <a:xfrm>
            <a:off x="322263" y="4762500"/>
            <a:ext cx="1970642" cy="831850"/>
            <a:chOff x="204" y="3494"/>
            <a:chExt cx="1235" cy="480"/>
          </a:xfrm>
        </p:grpSpPr>
        <p:sp>
          <p:nvSpPr>
            <p:cNvPr id="47140" name="AutoShape 59"/>
            <p:cNvSpPr>
              <a:spLocks noChangeArrowheads="1"/>
            </p:cNvSpPr>
            <p:nvPr/>
          </p:nvSpPr>
          <p:spPr bwMode="gray">
            <a:xfrm>
              <a:off x="204" y="3494"/>
              <a:ext cx="1179" cy="480"/>
            </a:xfrm>
            <a:prstGeom prst="roundRect">
              <a:avLst>
                <a:gd name="adj" fmla="val 11921"/>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endParaRPr lang="zh-CN" altLang="en-US"/>
            </a:p>
          </p:txBody>
        </p:sp>
        <p:sp>
          <p:nvSpPr>
            <p:cNvPr id="47141" name="Rectangle 61"/>
            <p:cNvSpPr>
              <a:spLocks noChangeArrowheads="1"/>
            </p:cNvSpPr>
            <p:nvPr/>
          </p:nvSpPr>
          <p:spPr bwMode="black">
            <a:xfrm>
              <a:off x="204" y="3521"/>
              <a:ext cx="1235" cy="385"/>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85000"/>
                </a:lnSpc>
                <a:spcBef>
                  <a:spcPct val="0"/>
                </a:spcBef>
              </a:pPr>
              <a:r>
                <a:rPr kumimoji="0" lang="en-US" altLang="zh-CN" sz="2200" u="none" dirty="0">
                  <a:solidFill>
                    <a:srgbClr val="000000"/>
                  </a:solidFill>
                  <a:cs typeface="Times New Roman" panose="02020603050405020304" pitchFamily="18" charset="0"/>
                </a:rPr>
                <a:t>method of investigation</a:t>
              </a:r>
            </a:p>
          </p:txBody>
        </p:sp>
      </p:grpSp>
      <p:grpSp>
        <p:nvGrpSpPr>
          <p:cNvPr id="10" name="Group 68"/>
          <p:cNvGrpSpPr>
            <a:grpSpLocks/>
          </p:cNvGrpSpPr>
          <p:nvPr/>
        </p:nvGrpSpPr>
        <p:grpSpPr bwMode="auto">
          <a:xfrm>
            <a:off x="2345668" y="4602788"/>
            <a:ext cx="6474038" cy="762000"/>
            <a:chOff x="1429" y="2769"/>
            <a:chExt cx="3961" cy="480"/>
          </a:xfrm>
        </p:grpSpPr>
        <p:sp>
          <p:nvSpPr>
            <p:cNvPr id="47138" name="Rectangle 54"/>
            <p:cNvSpPr>
              <a:spLocks noChangeArrowheads="1"/>
            </p:cNvSpPr>
            <p:nvPr/>
          </p:nvSpPr>
          <p:spPr bwMode="auto">
            <a:xfrm>
              <a:off x="1761" y="2769"/>
              <a:ext cx="3629"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rnd" algn="ctr">
                  <a:solidFill>
                    <a:srgbClr val="000000"/>
                  </a:solidFill>
                  <a:prstDash val="sysDot"/>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90000"/>
                </a:lnSpc>
              </a:pPr>
              <a:r>
                <a:rPr lang="en-US" altLang="zh-CN" sz="2400" u="none" dirty="0">
                  <a:solidFill>
                    <a:schemeClr val="tx1"/>
                  </a:solidFill>
                  <a:cs typeface="Times New Roman" panose="02020603050405020304" pitchFamily="18" charset="0"/>
                </a:rPr>
                <a:t>what the passage says about the interviews and focus groups</a:t>
              </a:r>
              <a:endParaRPr lang="zh-CN" altLang="en-US" sz="2400" u="none" dirty="0">
                <a:solidFill>
                  <a:schemeClr val="tx1"/>
                </a:solidFill>
                <a:cs typeface="Times New Roman" panose="02020603050405020304" pitchFamily="18" charset="0"/>
              </a:endParaRPr>
            </a:p>
          </p:txBody>
        </p:sp>
        <p:sp>
          <p:nvSpPr>
            <p:cNvPr id="47139" name="Line 65"/>
            <p:cNvSpPr>
              <a:spLocks noChangeShapeType="1"/>
            </p:cNvSpPr>
            <p:nvPr/>
          </p:nvSpPr>
          <p:spPr bwMode="auto">
            <a:xfrm flipV="1">
              <a:off x="1429" y="2931"/>
              <a:ext cx="272" cy="318"/>
            </a:xfrm>
            <a:prstGeom prst="line">
              <a:avLst/>
            </a:prstGeom>
            <a:noFill/>
            <a:ln w="38100">
              <a:solidFill>
                <a:srgbClr val="9933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1" name="Group 69"/>
          <p:cNvGrpSpPr>
            <a:grpSpLocks/>
          </p:cNvGrpSpPr>
          <p:nvPr/>
        </p:nvGrpSpPr>
        <p:grpSpPr bwMode="auto">
          <a:xfrm>
            <a:off x="2345668" y="5243512"/>
            <a:ext cx="6334124" cy="757237"/>
            <a:chOff x="1477" y="3234"/>
            <a:chExt cx="3990" cy="477"/>
          </a:xfrm>
        </p:grpSpPr>
        <p:sp>
          <p:nvSpPr>
            <p:cNvPr id="47136" name="Rectangle 55"/>
            <p:cNvSpPr>
              <a:spLocks noChangeArrowheads="1"/>
            </p:cNvSpPr>
            <p:nvPr/>
          </p:nvSpPr>
          <p:spPr bwMode="auto">
            <a:xfrm>
              <a:off x="1815" y="3234"/>
              <a:ext cx="3652"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rnd" algn="ctr">
                  <a:solidFill>
                    <a:srgbClr val="000000"/>
                  </a:solidFill>
                  <a:prstDash val="sysDot"/>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90000"/>
                </a:lnSpc>
              </a:pPr>
              <a:r>
                <a:rPr lang="en-US" altLang="zh-CN" sz="2400" u="none" dirty="0">
                  <a:solidFill>
                    <a:schemeClr val="tx1"/>
                  </a:solidFill>
                  <a:cs typeface="Times New Roman" panose="02020603050405020304" pitchFamily="18" charset="0"/>
                </a:rPr>
                <a:t>what the female informants are reported as saying</a:t>
              </a:r>
              <a:endParaRPr lang="zh-CN" altLang="en-US" sz="2400" u="none" dirty="0">
                <a:solidFill>
                  <a:schemeClr val="tx1"/>
                </a:solidFill>
                <a:cs typeface="Times New Roman" panose="02020603050405020304" pitchFamily="18" charset="0"/>
              </a:endParaRPr>
            </a:p>
          </p:txBody>
        </p:sp>
        <p:sp>
          <p:nvSpPr>
            <p:cNvPr id="47137" name="Line 66"/>
            <p:cNvSpPr>
              <a:spLocks noChangeShapeType="1"/>
            </p:cNvSpPr>
            <p:nvPr/>
          </p:nvSpPr>
          <p:spPr bwMode="auto">
            <a:xfrm flipV="1">
              <a:off x="1477" y="3323"/>
              <a:ext cx="363" cy="0"/>
            </a:xfrm>
            <a:prstGeom prst="line">
              <a:avLst/>
            </a:prstGeom>
            <a:noFill/>
            <a:ln w="38100">
              <a:solidFill>
                <a:srgbClr val="9933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2" name="Group 70"/>
          <p:cNvGrpSpPr>
            <a:grpSpLocks/>
          </p:cNvGrpSpPr>
          <p:nvPr/>
        </p:nvGrpSpPr>
        <p:grpSpPr bwMode="auto">
          <a:xfrm>
            <a:off x="2340755" y="5386743"/>
            <a:ext cx="6802789" cy="1264726"/>
            <a:chOff x="1474" y="3451"/>
            <a:chExt cx="4239" cy="846"/>
          </a:xfrm>
        </p:grpSpPr>
        <p:sp>
          <p:nvSpPr>
            <p:cNvPr id="47134" name="Rectangle 64"/>
            <p:cNvSpPr>
              <a:spLocks noChangeArrowheads="1"/>
            </p:cNvSpPr>
            <p:nvPr/>
          </p:nvSpPr>
          <p:spPr bwMode="auto">
            <a:xfrm>
              <a:off x="1631" y="3815"/>
              <a:ext cx="4082"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rnd" algn="ctr">
                  <a:solidFill>
                    <a:srgbClr val="000000"/>
                  </a:solidFill>
                  <a:prstDash val="sysDot"/>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lnSpc>
                  <a:spcPct val="85000"/>
                </a:lnSpc>
              </a:pPr>
              <a:r>
                <a:rPr lang="en-US" altLang="zh-CN" sz="2400" u="none" dirty="0">
                  <a:solidFill>
                    <a:schemeClr val="tx1"/>
                  </a:solidFill>
                  <a:cs typeface="Times New Roman" panose="02020603050405020304" pitchFamily="18" charset="0"/>
                </a:rPr>
                <a:t>quote women reporting men’s </a:t>
              </a:r>
              <a:r>
                <a:rPr lang="en-US" altLang="zh-CN" sz="2400" u="none" dirty="0" err="1">
                  <a:solidFill>
                    <a:schemeClr val="tx1"/>
                  </a:solidFill>
                  <a:cs typeface="Times New Roman" panose="02020603050405020304" pitchFamily="18" charset="0"/>
                </a:rPr>
                <a:t>behaviour</a:t>
              </a:r>
              <a:r>
                <a:rPr lang="en-US" altLang="zh-CN" sz="2400" u="none" dirty="0">
                  <a:solidFill>
                    <a:schemeClr val="tx1"/>
                  </a:solidFill>
                  <a:cs typeface="Times New Roman" panose="02020603050405020304" pitchFamily="18" charset="0"/>
                </a:rPr>
                <a:t> but does not quote men talking about women </a:t>
              </a:r>
              <a:endParaRPr lang="zh-CN" altLang="en-US" sz="2400" u="none" dirty="0">
                <a:solidFill>
                  <a:schemeClr val="tx1"/>
                </a:solidFill>
                <a:cs typeface="Times New Roman" panose="02020603050405020304" pitchFamily="18" charset="0"/>
              </a:endParaRPr>
            </a:p>
          </p:txBody>
        </p:sp>
        <p:sp>
          <p:nvSpPr>
            <p:cNvPr id="47135" name="Line 67"/>
            <p:cNvSpPr>
              <a:spLocks noChangeShapeType="1"/>
            </p:cNvSpPr>
            <p:nvPr/>
          </p:nvSpPr>
          <p:spPr bwMode="auto">
            <a:xfrm>
              <a:off x="1474" y="3451"/>
              <a:ext cx="139" cy="341"/>
            </a:xfrm>
            <a:prstGeom prst="line">
              <a:avLst/>
            </a:prstGeom>
            <a:noFill/>
            <a:ln w="38100">
              <a:solidFill>
                <a:srgbClr val="9933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13" name="Group 73"/>
          <p:cNvGrpSpPr>
            <a:grpSpLocks/>
          </p:cNvGrpSpPr>
          <p:nvPr/>
        </p:nvGrpSpPr>
        <p:grpSpPr bwMode="auto">
          <a:xfrm>
            <a:off x="295089" y="5641047"/>
            <a:ext cx="1871663" cy="1081087"/>
            <a:chOff x="204" y="3385"/>
            <a:chExt cx="1179" cy="681"/>
          </a:xfrm>
        </p:grpSpPr>
        <p:sp>
          <p:nvSpPr>
            <p:cNvPr id="47132" name="Rectangle 71"/>
            <p:cNvSpPr>
              <a:spLocks noChangeArrowheads="1"/>
            </p:cNvSpPr>
            <p:nvPr/>
          </p:nvSpPr>
          <p:spPr bwMode="auto">
            <a:xfrm>
              <a:off x="204" y="3612"/>
              <a:ext cx="1179" cy="454"/>
            </a:xfrm>
            <a:prstGeom prst="rect">
              <a:avLst/>
            </a:prstGeom>
            <a:solidFill>
              <a:srgbClr val="CC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algn="ctr" eaLnBrk="1" hangingPunct="1">
                <a:lnSpc>
                  <a:spcPct val="85000"/>
                </a:lnSpc>
              </a:pPr>
              <a:r>
                <a:rPr lang="en-US" altLang="zh-CN" sz="2400" u="none" dirty="0">
                  <a:solidFill>
                    <a:schemeClr val="tx1"/>
                  </a:solidFill>
                  <a:cs typeface="Times New Roman" panose="02020603050405020304" pitchFamily="18" charset="0"/>
                </a:rPr>
                <a:t>T</a:t>
              </a:r>
              <a:r>
                <a:rPr lang="en-US" altLang="en-US" sz="2400" u="none" dirty="0">
                  <a:solidFill>
                    <a:schemeClr val="tx1"/>
                  </a:solidFill>
                  <a:cs typeface="Times New Roman" panose="02020603050405020304" pitchFamily="18" charset="0"/>
                </a:rPr>
                <a:t>he writer is a woman</a:t>
              </a:r>
              <a:r>
                <a:rPr lang="en-US" altLang="zh-CN" sz="2400" u="none" dirty="0">
                  <a:solidFill>
                    <a:schemeClr val="tx1"/>
                  </a:solidFill>
                  <a:cs typeface="Times New Roman" panose="02020603050405020304" pitchFamily="18" charset="0"/>
                </a:rPr>
                <a:t>.</a:t>
              </a:r>
              <a:r>
                <a:rPr lang="en-US" altLang="en-US" sz="2400" u="none" dirty="0">
                  <a:solidFill>
                    <a:schemeClr val="tx1"/>
                  </a:solidFill>
                  <a:cs typeface="Times New Roman" panose="02020603050405020304" pitchFamily="18" charset="0"/>
                </a:rPr>
                <a:t> </a:t>
              </a:r>
              <a:endParaRPr lang="zh-CN" altLang="en-US" sz="2400" u="none" dirty="0">
                <a:solidFill>
                  <a:schemeClr val="tx1"/>
                </a:solidFill>
                <a:cs typeface="Times New Roman" panose="02020603050405020304" pitchFamily="18" charset="0"/>
              </a:endParaRPr>
            </a:p>
          </p:txBody>
        </p:sp>
        <p:sp>
          <p:nvSpPr>
            <p:cNvPr id="47133" name="Line 72"/>
            <p:cNvSpPr>
              <a:spLocks noChangeShapeType="1"/>
            </p:cNvSpPr>
            <p:nvPr/>
          </p:nvSpPr>
          <p:spPr bwMode="auto">
            <a:xfrm>
              <a:off x="657" y="3385"/>
              <a:ext cx="0" cy="227"/>
            </a:xfrm>
            <a:prstGeom prst="line">
              <a:avLst/>
            </a:prstGeom>
            <a:noFill/>
            <a:ln w="57150">
              <a:solidFill>
                <a:srgbClr val="339966"/>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7125" name="Group 83"/>
          <p:cNvGrpSpPr>
            <a:grpSpLocks/>
          </p:cNvGrpSpPr>
          <p:nvPr/>
        </p:nvGrpSpPr>
        <p:grpSpPr bwMode="auto">
          <a:xfrm>
            <a:off x="8027988" y="2145930"/>
            <a:ext cx="647700" cy="1584325"/>
            <a:chOff x="5148" y="1117"/>
            <a:chExt cx="408" cy="1134"/>
          </a:xfrm>
        </p:grpSpPr>
        <p:sp>
          <p:nvSpPr>
            <p:cNvPr id="47129" name="AutoShape 80"/>
            <p:cNvSpPr>
              <a:spLocks/>
            </p:cNvSpPr>
            <p:nvPr/>
          </p:nvSpPr>
          <p:spPr bwMode="auto">
            <a:xfrm>
              <a:off x="5148" y="1117"/>
              <a:ext cx="408" cy="953"/>
            </a:xfrm>
            <a:prstGeom prst="rightBrace">
              <a:avLst>
                <a:gd name="adj1" fmla="val 19465"/>
                <a:gd name="adj2" fmla="val 50000"/>
              </a:avLst>
            </a:prstGeom>
            <a:noFill/>
            <a:ln w="34925">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800" u="sng">
                  <a:solidFill>
                    <a:schemeClr val="hlink"/>
                  </a:solidFill>
                  <a:latin typeface="Times New Roman" pitchFamily="18" charset="0"/>
                  <a:ea typeface="宋体" pitchFamily="2" charset="-122"/>
                </a:defRPr>
              </a:lvl1pPr>
              <a:lvl2pPr marL="742950" indent="-285750" eaLnBrk="0" hangingPunct="0">
                <a:defRPr kumimoji="1" sz="2800" u="sng">
                  <a:solidFill>
                    <a:schemeClr val="hlink"/>
                  </a:solidFill>
                  <a:latin typeface="Times New Roman" pitchFamily="18" charset="0"/>
                  <a:ea typeface="宋体" pitchFamily="2" charset="-122"/>
                </a:defRPr>
              </a:lvl2pPr>
              <a:lvl3pPr marL="1143000" indent="-228600" eaLnBrk="0" hangingPunct="0">
                <a:defRPr kumimoji="1" sz="2800" u="sng">
                  <a:solidFill>
                    <a:schemeClr val="hlink"/>
                  </a:solidFill>
                  <a:latin typeface="Times New Roman" pitchFamily="18" charset="0"/>
                  <a:ea typeface="宋体" pitchFamily="2" charset="-122"/>
                </a:defRPr>
              </a:lvl3pPr>
              <a:lvl4pPr marL="1600200" indent="-228600" eaLnBrk="0" hangingPunct="0">
                <a:defRPr kumimoji="1" sz="2800" u="sng">
                  <a:solidFill>
                    <a:schemeClr val="hlink"/>
                  </a:solidFill>
                  <a:latin typeface="Times New Roman" pitchFamily="18" charset="0"/>
                  <a:ea typeface="宋体" pitchFamily="2" charset="-122"/>
                </a:defRPr>
              </a:lvl4pPr>
              <a:lvl5pPr marL="2057400" indent="-228600" eaLnBrk="0" hangingPunct="0">
                <a:defRPr kumimoji="1" sz="2800" u="sng">
                  <a:solidFill>
                    <a:schemeClr val="hlink"/>
                  </a:solidFill>
                  <a:latin typeface="Times New Roman" pitchFamily="18" charset="0"/>
                  <a:ea typeface="宋体" pitchFamily="2" charset="-122"/>
                </a:defRPr>
              </a:lvl5pPr>
              <a:lvl6pPr marL="25146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6pPr>
              <a:lvl7pPr marL="29718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7pPr>
              <a:lvl8pPr marL="34290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8pPr>
              <a:lvl9pPr marL="3886200" indent="-228600" eaLnBrk="0" fontAlgn="base" hangingPunct="0">
                <a:spcBef>
                  <a:spcPct val="50000"/>
                </a:spcBef>
                <a:spcAft>
                  <a:spcPct val="0"/>
                </a:spcAft>
                <a:defRPr kumimoji="1" sz="2800" u="sng">
                  <a:solidFill>
                    <a:schemeClr val="hlink"/>
                  </a:solidFill>
                  <a:latin typeface="Times New Roman" pitchFamily="18" charset="0"/>
                  <a:ea typeface="宋体" pitchFamily="2" charset="-122"/>
                </a:defRPr>
              </a:lvl9pPr>
            </a:lstStyle>
            <a:p>
              <a:pPr eaLnBrk="1" hangingPunct="1"/>
              <a:endParaRPr lang="zh-CN" altLang="en-US"/>
            </a:p>
          </p:txBody>
        </p:sp>
        <p:sp>
          <p:nvSpPr>
            <p:cNvPr id="47130" name="Line 81"/>
            <p:cNvSpPr>
              <a:spLocks noChangeShapeType="1"/>
            </p:cNvSpPr>
            <p:nvPr/>
          </p:nvSpPr>
          <p:spPr bwMode="auto">
            <a:xfrm>
              <a:off x="5556" y="1607"/>
              <a:ext cx="0" cy="544"/>
            </a:xfrm>
            <a:prstGeom prst="line">
              <a:avLst/>
            </a:prstGeom>
            <a:noFill/>
            <a:ln w="34925">
              <a:solidFill>
                <a:srgbClr val="008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131" name="Line 82"/>
            <p:cNvSpPr>
              <a:spLocks noChangeShapeType="1"/>
            </p:cNvSpPr>
            <p:nvPr/>
          </p:nvSpPr>
          <p:spPr bwMode="auto">
            <a:xfrm flipH="1">
              <a:off x="5465" y="2115"/>
              <a:ext cx="91" cy="136"/>
            </a:xfrm>
            <a:prstGeom prst="line">
              <a:avLst/>
            </a:prstGeom>
            <a:noFill/>
            <a:ln w="34925">
              <a:solidFill>
                <a:srgbClr val="008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pic>
        <p:nvPicPr>
          <p:cNvPr id="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25" y="151331"/>
            <a:ext cx="8568952" cy="1116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标题 1"/>
          <p:cNvSpPr txBox="1">
            <a:spLocks/>
          </p:cNvSpPr>
          <p:nvPr/>
        </p:nvSpPr>
        <p:spPr>
          <a:xfrm>
            <a:off x="446088" y="20040"/>
            <a:ext cx="8229600" cy="12477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5400" b="1" dirty="0" smtClean="0">
                <a:solidFill>
                  <a:schemeClr val="bg1"/>
                </a:solidFill>
              </a:rPr>
              <a:t>Lead-in </a:t>
            </a:r>
            <a:endParaRPr lang="zh-CN" altLang="en-US" sz="5400" b="1" dirty="0">
              <a:solidFill>
                <a:schemeClr val="bg1"/>
              </a:solidFill>
            </a:endParaRPr>
          </a:p>
        </p:txBody>
      </p:sp>
    </p:spTree>
    <p:extLst>
      <p:ext uri="{BB962C8B-B14F-4D97-AF65-F5344CB8AC3E}">
        <p14:creationId xmlns:p14="http://schemas.microsoft.com/office/powerpoint/2010/main" val="67781639"/>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6632"/>
            <a:ext cx="8496944"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539552" y="221407"/>
            <a:ext cx="8229600" cy="1143000"/>
          </a:xfrm>
        </p:spPr>
        <p:txBody>
          <a:bodyPr>
            <a:normAutofit/>
          </a:bodyPr>
          <a:lstStyle/>
          <a:p>
            <a:r>
              <a:rPr lang="en-US" altLang="zh-CN" sz="5400" b="1" dirty="0" smtClean="0">
                <a:solidFill>
                  <a:schemeClr val="bg1"/>
                </a:solidFill>
              </a:rPr>
              <a:t>Cultural Notes</a:t>
            </a:r>
            <a:endParaRPr lang="zh-CN" altLang="en-US" sz="5400" b="1" dirty="0">
              <a:solidFill>
                <a:schemeClr val="bg1"/>
              </a:solidFill>
            </a:endParaRPr>
          </a:p>
        </p:txBody>
      </p:sp>
      <p:sp>
        <p:nvSpPr>
          <p:cNvPr id="3" name="内容占位符 2"/>
          <p:cNvSpPr>
            <a:spLocks noGrp="1"/>
          </p:cNvSpPr>
          <p:nvPr>
            <p:ph idx="1"/>
          </p:nvPr>
        </p:nvSpPr>
        <p:spPr>
          <a:xfrm>
            <a:off x="5796136" y="1556792"/>
            <a:ext cx="3045024" cy="514964"/>
          </a:xfrm>
        </p:spPr>
        <p:txBody>
          <a:bodyPr>
            <a:normAutofit lnSpcReduction="10000"/>
          </a:bodyPr>
          <a:lstStyle/>
          <a:p>
            <a:pPr marL="0" indent="0">
              <a:buNone/>
            </a:pPr>
            <a:r>
              <a:rPr lang="en-US" altLang="zh-CN" sz="2800" b="1" dirty="0"/>
              <a:t>Kate Fox</a:t>
            </a:r>
            <a:endParaRPr lang="zh-CN" altLang="en-US" sz="28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896074"/>
            <a:ext cx="3705597" cy="4680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473" y="1996296"/>
            <a:ext cx="3706199"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572000" y="5380672"/>
            <a:ext cx="4608512" cy="1477328"/>
          </a:xfrm>
          <a:prstGeom prst="rect">
            <a:avLst/>
          </a:prstGeom>
        </p:spPr>
        <p:txBody>
          <a:bodyPr wrap="square">
            <a:spAutoFit/>
          </a:bodyPr>
          <a:lstStyle/>
          <a:p>
            <a:r>
              <a:rPr lang="en-US" altLang="zh-CN" dirty="0" smtClean="0"/>
              <a:t>a </a:t>
            </a:r>
            <a:r>
              <a:rPr lang="en-US" altLang="zh-CN" dirty="0"/>
              <a:t>social anthropologist </a:t>
            </a:r>
            <a:r>
              <a:rPr lang="en-US" altLang="zh-CN" dirty="0" smtClean="0"/>
              <a:t>, co-director </a:t>
            </a:r>
            <a:r>
              <a:rPr lang="en-US" altLang="zh-CN" dirty="0"/>
              <a:t>of the Social Issues Research Centre at the University of Oxford</a:t>
            </a:r>
            <a:r>
              <a:rPr lang="en-US" altLang="zh-CN" dirty="0" smtClean="0"/>
              <a:t>., and </a:t>
            </a:r>
            <a:r>
              <a:rPr lang="en-US" altLang="zh-CN" dirty="0"/>
              <a:t>bestselling author of popular social science books. She is also a Fellow of the Institute for Cultural Research.</a:t>
            </a:r>
            <a:endParaRPr lang="zh-CN" altLang="en-US" dirty="0"/>
          </a:p>
        </p:txBody>
      </p:sp>
    </p:spTree>
    <p:extLst>
      <p:ext uri="{BB962C8B-B14F-4D97-AF65-F5344CB8AC3E}">
        <p14:creationId xmlns:p14="http://schemas.microsoft.com/office/powerpoint/2010/main" val="221519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wipe(down)">
                                      <p:cBhvr>
                                        <p:cTn id="19" dur="500"/>
                                        <p:tgtEl>
                                          <p:spTgt spid="307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2997</TotalTime>
  <Words>4757</Words>
  <Application>Microsoft Office PowerPoint</Application>
  <PresentationFormat>全屏显示(4:3)</PresentationFormat>
  <Paragraphs>534</Paragraphs>
  <Slides>71</Slides>
  <Notes>33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71</vt:i4>
      </vt:variant>
    </vt:vector>
  </HeadingPairs>
  <TitlesOfParts>
    <vt:vector size="86" baseType="lpstr">
      <vt:lpstr>-apple-system</vt:lpstr>
      <vt:lpstr>TimesNewRomanPSMT</vt:lpstr>
      <vt:lpstr>黑体</vt:lpstr>
      <vt:lpstr>宋体</vt:lpstr>
      <vt:lpstr>微软雅黑</vt:lpstr>
      <vt:lpstr>Arial</vt:lpstr>
      <vt:lpstr>Arial Black</vt:lpstr>
      <vt:lpstr>Calibri</vt:lpstr>
      <vt:lpstr>Cambria</vt:lpstr>
      <vt:lpstr>Cambria Math</vt:lpstr>
      <vt:lpstr>Century Gothic</vt:lpstr>
      <vt:lpstr>Segoe UI Black</vt:lpstr>
      <vt:lpstr>Times New Roman</vt:lpstr>
      <vt:lpstr>Wingdings</vt:lpstr>
      <vt:lpstr>Office 主题</vt:lpstr>
      <vt:lpstr>PowerPoint 演示文稿</vt:lpstr>
      <vt:lpstr>Text Comprehension </vt:lpstr>
      <vt:lpstr>Identifying the writer</vt:lpstr>
      <vt:lpstr>Identifying the writer</vt:lpstr>
      <vt:lpstr>PowerPoint 演示文稿</vt:lpstr>
      <vt:lpstr>PowerPoint 演示文稿</vt:lpstr>
      <vt:lpstr>PowerPoint 演示文稿</vt:lpstr>
      <vt:lpstr>PowerPoint 演示文稿</vt:lpstr>
      <vt:lpstr>Cultural Notes</vt:lpstr>
      <vt:lpstr>Cultural Notes</vt:lpstr>
      <vt:lpstr>PowerPoint 演示文稿</vt:lpstr>
      <vt:lpstr>Text Organization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animated</vt:lpstr>
      <vt:lpstr>PowerPoint 演示文稿</vt:lpstr>
      <vt:lpstr>PowerPoint 演示文稿</vt:lpstr>
      <vt:lpstr>PowerPoint 演示文稿</vt:lpstr>
      <vt:lpstr>PowerPoint 演示文稿</vt:lpstr>
      <vt:lpstr>sniff</vt:lpstr>
      <vt:lpstr>PowerPoint 演示文稿</vt:lpstr>
      <vt:lpstr>bemoan</vt:lpstr>
      <vt:lpstr>PowerPoint 演示文稿</vt:lpstr>
      <vt:lpstr>PowerPoint 演示文稿</vt:lpstr>
      <vt:lpstr>PowerPoint 演示文稿</vt:lpstr>
      <vt:lpstr>PowerPoint 演示文稿</vt:lpstr>
      <vt:lpstr>motive</vt:lpstr>
      <vt:lpstr>PowerPoint 演示文稿</vt:lpstr>
      <vt:lpstr>PowerPoint 演示文稿</vt:lpstr>
      <vt:lpstr>PowerPoint 演示文稿</vt:lpstr>
      <vt:lpstr> appreciative</vt:lpstr>
      <vt:lpstr>PowerPoint 演示文稿</vt:lpstr>
      <vt:lpstr>PowerPoint 演示文稿</vt:lpstr>
      <vt:lpstr>PowerPoint 演示文稿</vt:lpstr>
      <vt:lpstr>PowerPoint 演示文稿</vt:lpstr>
      <vt:lpstr>etiquette</vt:lpstr>
      <vt:lpstr>PowerPoint 演示文稿</vt:lpstr>
      <vt:lpstr>PowerPoint 演示文稿</vt:lpstr>
      <vt:lpstr>masculine</vt:lpstr>
      <vt:lpstr>                   rake over</vt:lpstr>
      <vt:lpstr>to the effect that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Psychological distinctions</vt:lpstr>
      <vt:lpstr>Psychological distinctions</vt:lpstr>
      <vt:lpstr>Psychological distinctions</vt:lpstr>
      <vt:lpstr>Origin of gossip</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apple-7</dc:creator>
  <cp:lastModifiedBy>user2</cp:lastModifiedBy>
  <cp:revision>154</cp:revision>
  <dcterms:created xsi:type="dcterms:W3CDTF">2017-05-09T08:00:43Z</dcterms:created>
  <dcterms:modified xsi:type="dcterms:W3CDTF">2021-06-25T16:12:28Z</dcterms:modified>
</cp:coreProperties>
</file>